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5" r:id="rId5"/>
    <p:sldId id="276" r:id="rId6"/>
    <p:sldId id="258" r:id="rId7"/>
    <p:sldId id="271" r:id="rId8"/>
    <p:sldId id="272" r:id="rId9"/>
    <p:sldId id="274" r:id="rId10"/>
    <p:sldId id="273" r:id="rId11"/>
    <p:sldId id="260" r:id="rId12"/>
    <p:sldId id="261" r:id="rId13"/>
    <p:sldId id="263" r:id="rId14"/>
    <p:sldId id="264" r:id="rId15"/>
    <p:sldId id="265" r:id="rId16"/>
    <p:sldId id="269" r:id="rId17"/>
    <p:sldId id="268" r:id="rId18"/>
    <p:sldId id="266" r:id="rId19"/>
    <p:sldId id="267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5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7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6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8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3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2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5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6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8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7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9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6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06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3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2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8F74A8-7F1E-407C-AD6A-130CA294B2E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A136C2-5618-4AB9-B676-C745DCD2F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7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380" y="2476501"/>
            <a:ext cx="6031032" cy="1028700"/>
          </a:xfrm>
        </p:spPr>
        <p:txBody>
          <a:bodyPr/>
          <a:lstStyle/>
          <a:p>
            <a:r>
              <a:rPr lang="uk-UA" sz="6600" b="1" dirty="0" err="1" smtClean="0">
                <a:solidFill>
                  <a:srgbClr val="C00000"/>
                </a:solidFill>
              </a:rPr>
              <a:t>Інфографіка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8318">
            <a:off x="689308" y="3783318"/>
            <a:ext cx="1796147" cy="2566532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4" l="348" r="100000">
                        <a14:foregroundMark x1="44870" y1="6429" x2="44870" y2="6429"/>
                        <a14:foregroundMark x1="81217" y1="5571" x2="81217" y2="5571"/>
                        <a14:foregroundMark x1="82261" y1="6143" x2="82261" y2="6143"/>
                        <a14:foregroundMark x1="69391" y1="9143" x2="69391" y2="9143"/>
                        <a14:foregroundMark x1="57391" y1="6143" x2="57391" y2="6143"/>
                        <a14:foregroundMark x1="33913" y1="7000" x2="33913" y2="7000"/>
                        <a14:foregroundMark x1="25565" y1="8571" x2="25565" y2="8571"/>
                        <a14:foregroundMark x1="38087" y1="8143" x2="38087" y2="8143"/>
                        <a14:foregroundMark x1="65565" y1="60857" x2="65565" y2="60857"/>
                        <a14:foregroundMark x1="76696" y1="58286" x2="76696" y2="58286"/>
                        <a14:foregroundMark x1="75130" y1="60429" x2="75130" y2="60429"/>
                        <a14:foregroundMark x1="75652" y1="56143" x2="75652" y2="56143"/>
                        <a14:foregroundMark x1="88000" y1="60000" x2="88000" y2="60000"/>
                        <a14:foregroundMark x1="50435" y1="59429" x2="50435" y2="59429"/>
                        <a14:foregroundMark x1="42261" y1="60286" x2="42261" y2="60286"/>
                        <a14:foregroundMark x1="36522" y1="59857" x2="36522" y2="59857"/>
                        <a14:foregroundMark x1="28000" y1="59143" x2="28000" y2="59143"/>
                        <a14:foregroundMark x1="30783" y1="40286" x2="30783" y2="40286"/>
                        <a14:foregroundMark x1="30783" y1="38286" x2="30783" y2="38286"/>
                        <a14:foregroundMark x1="26087" y1="38143" x2="26087" y2="38143"/>
                        <a14:foregroundMark x1="42783" y1="7429" x2="42783" y2="7429"/>
                        <a14:foregroundMark x1="53217" y1="7429" x2="53217" y2="7429"/>
                        <a14:foregroundMark x1="48522" y1="8143" x2="48522" y2="8143"/>
                        <a14:foregroundMark x1="51130" y1="6143" x2="51130" y2="6143"/>
                        <a14:foregroundMark x1="55826" y1="5286" x2="55826" y2="5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82" y="3582687"/>
            <a:ext cx="2437833" cy="29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Ð½ÑÐ¾Ð³ÑÐ°ÑÑ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2" y="0"/>
            <a:ext cx="63055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orage1a.censor.net/images/5/0/5/d/505d6af0aea14b47c8098de2b0a12cd4/origina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5" b="13702"/>
          <a:stretch/>
        </p:blipFill>
        <p:spPr bwMode="auto">
          <a:xfrm>
            <a:off x="5683146" y="4471989"/>
            <a:ext cx="3189391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Ð½ÑÐ¾Ð³ÑÐ°ÑÐ¸ÐºÐ° - ÑÑÐ¾ Ð¼Ð¾Ð¶Ð½Ð¾ ÑÐºÑÐ°ÑÑÑ Ð½Ð° ÑÐ¼Ð°ÑÑÑÐ¾Ð½Ðµ. ÐÐ°ÑÐµÐ¼ ÑÐ°ÐºÐµÑÐ°Ð¼ Ð²Ð°Ñ ÑÐ¼Ð°ÑÑÑÐ¾Ð½"/>
          <p:cNvSpPr>
            <a:spLocks noChangeAspect="1" noChangeArrowheads="1"/>
          </p:cNvSpPr>
          <p:nvPr/>
        </p:nvSpPr>
        <p:spPr bwMode="auto">
          <a:xfrm>
            <a:off x="969962" y="912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1" y="142875"/>
            <a:ext cx="3731944" cy="6234112"/>
          </a:xfrm>
          <a:prstGeom prst="rect">
            <a:avLst/>
          </a:prstGeom>
        </p:spPr>
      </p:pic>
      <p:pic>
        <p:nvPicPr>
          <p:cNvPr id="5124" name="Picture 4" descr="ÐÐ»Ð°Ð²Ð½Ð¾Ðµ Ð½Ð°ÑÐ°ÑÑ: ÐÐ¾ÐµÐ½Ð½Ð¾Ðµ Ð¿Ð¾Ð»Ð¾Ð¶ÐµÐ½Ð¸Ðµ Ð¼Ð¾Ð¶Ð½Ð¾ Ð²Ð²Ð¾Ð´Ð¸ÑÑ Ð½ÐµÐ¾Ð³ÑÐ°Ð½Ð¸ÑÐµÐ½Ð½Ð¾Ðµ ÐºÐ¾Ð»Ð¸ÑÐµÑÑÐ²Ð¾ ÑÐ°Ð· (ÐÐÐ¤ÐÐÐ ÐÐ¤ÐÐÐ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319087"/>
            <a:ext cx="4969371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476935"/>
            <a:ext cx="6472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u="none" strike="noStrike" dirty="0" err="1" smtClean="0">
                <a:solidFill>
                  <a:srgbClr val="333333"/>
                </a:solidFill>
                <a:effectLst/>
                <a:latin typeface="Roboto Condensed"/>
              </a:rPr>
              <a:t>Переваги</a:t>
            </a:r>
            <a:r>
              <a:rPr lang="ru-RU" b="1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 </a:t>
            </a:r>
            <a:r>
              <a:rPr lang="ru-RU" b="1" u="none" strike="noStrike" dirty="0" err="1" smtClean="0">
                <a:solidFill>
                  <a:srgbClr val="333333"/>
                </a:solidFill>
                <a:effectLst/>
                <a:latin typeface="Roboto Condensed"/>
              </a:rPr>
              <a:t>інфографіки</a:t>
            </a:r>
            <a:r>
              <a:rPr lang="ru-RU" b="1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: </a:t>
            </a:r>
          </a:p>
          <a:p>
            <a:pPr algn="ctr" fontAlgn="base"/>
            <a:r>
              <a:rPr lang="ru-RU" b="0" i="1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5 причин, </a:t>
            </a:r>
            <a:r>
              <a:rPr lang="ru-RU" b="0" i="1" u="none" strike="noStrike" dirty="0" err="1" smtClean="0">
                <a:solidFill>
                  <a:srgbClr val="333333"/>
                </a:solidFill>
                <a:effectLst/>
                <a:latin typeface="Roboto Condensed"/>
              </a:rPr>
              <a:t>чому</a:t>
            </a:r>
            <a:r>
              <a:rPr lang="ru-RU" b="0" i="1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 </a:t>
            </a:r>
            <a:r>
              <a:rPr lang="ru-RU" b="0" i="1" u="none" strike="noStrike" dirty="0" err="1" smtClean="0">
                <a:solidFill>
                  <a:srgbClr val="333333"/>
                </a:solidFill>
                <a:effectLst/>
                <a:latin typeface="Roboto Condensed"/>
              </a:rPr>
              <a:t>її</a:t>
            </a:r>
            <a:r>
              <a:rPr lang="ru-RU" b="0" i="1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 </a:t>
            </a:r>
            <a:r>
              <a:rPr lang="ru-RU" b="0" i="1" u="none" strike="noStrike" dirty="0" err="1" smtClean="0">
                <a:solidFill>
                  <a:srgbClr val="333333"/>
                </a:solidFill>
                <a:effectLst/>
                <a:latin typeface="Roboto Condensed"/>
              </a:rPr>
              <a:t>варто</a:t>
            </a:r>
            <a:r>
              <a:rPr lang="ru-RU" b="0" i="1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 </a:t>
            </a:r>
            <a:r>
              <a:rPr lang="ru-RU" b="0" i="1" u="none" strike="noStrike" dirty="0" err="1" smtClean="0">
                <a:solidFill>
                  <a:srgbClr val="333333"/>
                </a:solidFill>
                <a:effectLst/>
                <a:latin typeface="Roboto Condensed"/>
              </a:rPr>
              <a:t>використовувати</a:t>
            </a:r>
            <a:r>
              <a:rPr lang="ru-RU" b="0" i="1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!</a:t>
            </a:r>
            <a:endParaRPr lang="ru-RU" b="0" i="1" u="none" strike="noStrike" dirty="0">
              <a:solidFill>
                <a:srgbClr val="333333"/>
              </a:solidFill>
              <a:effectLst/>
              <a:latin typeface="Roboto Condense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25" y="1339989"/>
            <a:ext cx="7872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fontAlgn="base">
              <a:buFont typeface="Arial" panose="020B0604020202020204" pitchFamily="34" charset="0"/>
              <a:buChar char="•"/>
            </a:pP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Легкість</a:t>
            </a:r>
            <a:r>
              <a:rPr lang="ru-RU" b="1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сприйняття</a:t>
            </a:r>
            <a:r>
              <a:rPr lang="ru-RU" b="1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людиною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Люди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схильні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сприймати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візуальним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способом. Вони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люблять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цифри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факти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і статистику. А добре продумана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комбінація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тексту,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зображень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та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інших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візуальних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елементів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дозволяє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зосередити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увагу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читачів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на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найважливіших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моментах.</a:t>
            </a:r>
          </a:p>
          <a:p>
            <a:pPr indent="628650" fontAlgn="base">
              <a:buFont typeface="Arial" panose="020B0604020202020204" pitchFamily="34" charset="0"/>
              <a:buChar char="•"/>
            </a:pPr>
            <a:endParaRPr lang="uk-UA" dirty="0">
              <a:solidFill>
                <a:srgbClr val="696969"/>
              </a:solidFill>
              <a:latin typeface="Roboto"/>
            </a:endParaRPr>
          </a:p>
          <a:p>
            <a:pPr indent="628650" fontAlgn="base">
              <a:buFont typeface="Arial" panose="020B0604020202020204" pitchFamily="34" charset="0"/>
              <a:buChar char="•"/>
            </a:pPr>
            <a:endParaRPr lang="uk-UA" dirty="0">
              <a:solidFill>
                <a:srgbClr val="696969"/>
              </a:solidFill>
              <a:latin typeface="Roboto"/>
            </a:endParaRPr>
          </a:p>
          <a:p>
            <a:pPr indent="628650" fontAlgn="base">
              <a:buFont typeface="Arial" panose="020B0604020202020204" pitchFamily="34" charset="0"/>
              <a:buChar char="•"/>
            </a:pPr>
            <a:endParaRPr lang="uk-UA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628650" fontAlgn="base">
              <a:buFont typeface="Arial" panose="020B0604020202020204" pitchFamily="34" charset="0"/>
              <a:buChar char="•"/>
            </a:pPr>
            <a:endParaRPr lang="ru-RU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</p:txBody>
      </p:sp>
      <p:pic>
        <p:nvPicPr>
          <p:cNvPr id="4" name="Picture 2" descr="ÐÐ°ÑÑÐ¸Ð½ÐºÐ¸ Ð¿Ð¾ Ð·Ð°Ð¿ÑÐ¾ÑÑ ÑÐ½ÑÐ¾Ð³ÑÐ°ÑÑ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70" y="2802198"/>
            <a:ext cx="3389726" cy="23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225" y="1877700"/>
            <a:ext cx="48741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fontAlgn="base">
              <a:buFont typeface="Arial" panose="020B0604020202020204" pitchFamily="34" charset="0"/>
              <a:buChar char="•"/>
            </a:pPr>
            <a:endParaRPr lang="uk-UA" dirty="0">
              <a:solidFill>
                <a:srgbClr val="696969"/>
              </a:solidFill>
              <a:latin typeface="Roboto"/>
            </a:endParaRPr>
          </a:p>
          <a:p>
            <a:pPr indent="628650" fontAlgn="base">
              <a:buFont typeface="Arial" panose="020B0604020202020204" pitchFamily="34" charset="0"/>
              <a:buChar char="•"/>
            </a:pPr>
            <a:endParaRPr lang="uk-UA" dirty="0">
              <a:solidFill>
                <a:srgbClr val="696969"/>
              </a:solidFill>
              <a:latin typeface="Roboto"/>
            </a:endParaRPr>
          </a:p>
          <a:p>
            <a:pPr indent="628650" fontAlgn="base">
              <a:buFont typeface="Arial" panose="020B0604020202020204" pitchFamily="34" charset="0"/>
              <a:buChar char="•"/>
            </a:pPr>
            <a:endParaRPr lang="uk-UA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628650" fontAlgn="base">
              <a:buFont typeface="Arial" panose="020B0604020202020204" pitchFamily="34" charset="0"/>
              <a:buChar char="•"/>
            </a:pPr>
            <a:endParaRPr lang="ru-RU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628650" fontAlgn="base">
              <a:buFont typeface="Arial" panose="020B0604020202020204" pitchFamily="34" charset="0"/>
              <a:buChar char="•"/>
            </a:pP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Ефективність</a:t>
            </a:r>
            <a:r>
              <a:rPr lang="ru-RU" b="1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подачі</a:t>
            </a:r>
            <a:r>
              <a:rPr lang="ru-RU" b="1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Сучасні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інтернет-користувачі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рідко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читають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зміст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сторінки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.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Відвідувачі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сторінки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намагаються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витягнути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максимальну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кількість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за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якомога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коротший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період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часу.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Структурування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даних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форматі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– хороший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спосіб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«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упакувати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» максимально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багато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даних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у компактному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вигляді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забезпечивши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можливість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їхнього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швидкого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огляду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своєю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аудиторією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</a:t>
            </a:r>
            <a:endParaRPr lang="ru-RU" b="0" u="none" strike="noStrike" dirty="0">
              <a:solidFill>
                <a:srgbClr val="696969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142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675" y="652225"/>
            <a:ext cx="75723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 fontAlgn="base">
              <a:buFont typeface="Arial" panose="020B0604020202020204" pitchFamily="34" charset="0"/>
              <a:buChar char="•"/>
            </a:pPr>
            <a:r>
              <a:rPr lang="ru-RU" b="1" u="none" strike="noStrike" dirty="0" smtClean="0">
                <a:solidFill>
                  <a:srgbClr val="696969"/>
                </a:solidFill>
                <a:effectLst/>
                <a:latin typeface="Roboto"/>
              </a:rPr>
              <a:t>«</a:t>
            </a: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Вірусний</a:t>
            </a:r>
            <a:r>
              <a:rPr lang="ru-RU" b="1" u="none" strike="noStrike" dirty="0" smtClean="0">
                <a:solidFill>
                  <a:srgbClr val="696969"/>
                </a:solidFill>
                <a:effectLst/>
                <a:latin typeface="Roboto"/>
              </a:rPr>
              <a:t>» </a:t>
            </a: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потенціал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Під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цим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терміном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розуміють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схильність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аудиторії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ділитися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на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своїх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сторінках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соцмережах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певними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типами контенту.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саме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і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належить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до такого типу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матеріалів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Нею легко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ділитися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в </a:t>
            </a:r>
            <a:r>
              <a:rPr lang="en-US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Facebook,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ВКонтакте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en-US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Twitter 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та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інших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соціальних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мережах.</a:t>
            </a:r>
          </a:p>
          <a:p>
            <a:pPr indent="714375" fontAlgn="base">
              <a:buFont typeface="Arial" panose="020B0604020202020204" pitchFamily="34" charset="0"/>
              <a:buChar char="•"/>
            </a:pPr>
            <a:endParaRPr lang="ru-RU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714375" fontAlgn="base">
              <a:buFont typeface="Arial" panose="020B0604020202020204" pitchFamily="34" charset="0"/>
              <a:buChar char="•"/>
            </a:pP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Упізнаваність</a:t>
            </a:r>
            <a:r>
              <a:rPr lang="ru-RU" b="1" u="none" strike="noStrike" dirty="0" smtClean="0">
                <a:solidFill>
                  <a:srgbClr val="696969"/>
                </a:solidFill>
                <a:effectLst/>
                <a:latin typeface="Roboto"/>
              </a:rPr>
              <a:t> бренду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Створення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яка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містить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елементи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фірмового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стилю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компанії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– логотип, адреса сайту і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назва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бренду, –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потужний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засіб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для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підвищення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впізнаваності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бренду.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Якщо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новачок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на ринку,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створення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і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поширення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якісної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може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заощадити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чималу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частку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маркетингового бюджету.</a:t>
            </a:r>
          </a:p>
          <a:p>
            <a:pPr indent="714375" fontAlgn="base">
              <a:buFont typeface="Arial" panose="020B0604020202020204" pitchFamily="34" charset="0"/>
              <a:buChar char="•"/>
            </a:pPr>
            <a:endParaRPr lang="ru-RU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714375" fontAlgn="base">
              <a:buFont typeface="Arial" panose="020B0604020202020204" pitchFamily="34" charset="0"/>
              <a:buChar char="•"/>
            </a:pP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Демонстрація</a:t>
            </a:r>
            <a:r>
              <a:rPr lang="ru-RU" b="1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1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експертності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Легким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створення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здається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лише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доти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поки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не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спробуєте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зробити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на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практиці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Мало того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що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потрібно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попередньо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зібрати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велику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кількість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її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ще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необхідно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обробити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відсіяти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зайве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добре все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структурувати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потім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оформити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в красивому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вигляді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одна з причин,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чому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її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роблять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далеко не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всі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І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створення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демонструє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 </a:t>
            </a:r>
            <a:r>
              <a:rPr lang="ru-RU" b="0" u="none" strike="noStrike" dirty="0" smtClean="0">
                <a:effectLst/>
                <a:latin typeface="Roboto"/>
              </a:rPr>
              <a:t>вашу </a:t>
            </a:r>
            <a:r>
              <a:rPr lang="ru-RU" b="0" u="none" strike="noStrike" dirty="0" err="1" smtClean="0">
                <a:effectLst/>
                <a:latin typeface="Roboto"/>
              </a:rPr>
              <a:t>експертність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 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своїй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галузі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</a:t>
            </a:r>
            <a:endParaRPr lang="ru-RU" b="0" u="none" strike="noStrike" dirty="0">
              <a:solidFill>
                <a:srgbClr val="696969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878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6013" y="628589"/>
            <a:ext cx="5519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b="1" dirty="0" err="1" smtClean="0">
                <a:solidFill>
                  <a:srgbClr val="333333"/>
                </a:solidFill>
                <a:latin typeface="Roboto Condensed"/>
              </a:rPr>
              <a:t>Деякі</a:t>
            </a:r>
            <a:r>
              <a:rPr lang="ru-RU" sz="2000" b="1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sz="2000" b="1" dirty="0" err="1" smtClean="0">
                <a:solidFill>
                  <a:srgbClr val="333333"/>
                </a:solidFill>
                <a:latin typeface="Roboto Condensed"/>
              </a:rPr>
              <a:t>сервіси</a:t>
            </a:r>
            <a:r>
              <a:rPr lang="ru-RU" sz="2000" b="1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sz="2000" b="1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для </a:t>
            </a:r>
            <a:r>
              <a:rPr lang="ru-RU" sz="2000" b="1" u="none" strike="noStrike" dirty="0" err="1" smtClean="0">
                <a:solidFill>
                  <a:srgbClr val="333333"/>
                </a:solidFill>
                <a:effectLst/>
                <a:latin typeface="Roboto Condensed"/>
              </a:rPr>
              <a:t>створення</a:t>
            </a:r>
            <a:r>
              <a:rPr lang="ru-RU" sz="2000" b="1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 </a:t>
            </a:r>
            <a:r>
              <a:rPr lang="ru-RU" sz="2000" b="1" u="none" strike="noStrike" dirty="0" err="1" smtClean="0">
                <a:solidFill>
                  <a:srgbClr val="333333"/>
                </a:solidFill>
                <a:effectLst/>
                <a:latin typeface="Roboto Condensed"/>
              </a:rPr>
              <a:t>інфографіки</a:t>
            </a:r>
            <a:endParaRPr lang="ru-RU" sz="2000" b="1" u="none" strike="noStrike" dirty="0">
              <a:solidFill>
                <a:srgbClr val="333333"/>
              </a:solidFill>
              <a:effectLst/>
              <a:latin typeface="Roboto Condense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5987" y="4412397"/>
            <a:ext cx="2457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2000" b="0" u="none" strike="noStrike" dirty="0" smtClean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Easel.ly</a:t>
            </a:r>
            <a:endParaRPr lang="uk-UA" sz="2000" b="0" u="none" strike="noStrike" dirty="0" smtClean="0">
              <a:solidFill>
                <a:srgbClr val="333333"/>
              </a:solidFill>
              <a:effectLst/>
              <a:latin typeface="Book Antiqua" panose="02040602050305030304" pitchFamily="18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Piktochart.com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 smtClean="0">
                <a:latin typeface="Book Antiqua" panose="02040602050305030304" pitchFamily="18" charset="0"/>
              </a:rPr>
              <a:t>Infogr.am</a:t>
            </a:r>
            <a:endParaRPr lang="uk-UA" sz="2000" dirty="0" smtClean="0">
              <a:latin typeface="Book Antiqua" panose="02040602050305030304" pitchFamily="18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Visual.ly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b="1" dirty="0" smtClean="0">
                <a:latin typeface="Book Antiqua" panose="02040602050305030304" pitchFamily="18" charset="0"/>
              </a:rPr>
              <a:t>Canva.com</a:t>
            </a:r>
            <a:endParaRPr lang="en-US" b="0" u="none" strike="noStrike" dirty="0">
              <a:solidFill>
                <a:srgbClr val="333333"/>
              </a:solidFill>
              <a:effectLst/>
              <a:latin typeface="Roboto Condense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944" y="1328737"/>
            <a:ext cx="3237278" cy="44148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4389" y="1289387"/>
            <a:ext cx="42719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uk-UA" dirty="0" smtClean="0">
                <a:solidFill>
                  <a:srgbClr val="660000"/>
                </a:solidFill>
                <a:latin typeface="Arial" panose="020B0604020202020204" pitchFamily="34" charset="0"/>
              </a:rPr>
              <a:t>Якщо </a:t>
            </a:r>
            <a:r>
              <a:rPr lang="uk-UA" dirty="0">
                <a:solidFill>
                  <a:srgbClr val="660000"/>
                </a:solidFill>
                <a:latin typeface="Arial" panose="020B0604020202020204" pitchFamily="34" charset="0"/>
              </a:rPr>
              <a:t>раніше ми просто малювали схеми і креслили таблиці, то останнім часом </a:t>
            </a:r>
            <a:r>
              <a:rPr lang="uk-UA" dirty="0" err="1">
                <a:solidFill>
                  <a:srgbClr val="660000"/>
                </a:solidFill>
                <a:latin typeface="Arial" panose="020B0604020202020204" pitchFamily="34" charset="0"/>
              </a:rPr>
              <a:t>інфографіка</a:t>
            </a:r>
            <a:r>
              <a:rPr lang="uk-UA" dirty="0">
                <a:solidFill>
                  <a:srgbClr val="660000"/>
                </a:solidFill>
                <a:latin typeface="Arial" panose="020B0604020202020204" pitchFamily="34" charset="0"/>
              </a:rPr>
              <a:t> розцвіла і перетворилася на ціле мистецтво.</a:t>
            </a:r>
            <a:br>
              <a:rPr lang="uk-UA" dirty="0">
                <a:solidFill>
                  <a:srgbClr val="660000"/>
                </a:solidFill>
                <a:latin typeface="Arial" panose="020B0604020202020204" pitchFamily="34" charset="0"/>
              </a:rPr>
            </a:br>
            <a:r>
              <a:rPr lang="uk-UA" dirty="0">
                <a:solidFill>
                  <a:srgbClr val="4C2424"/>
                </a:solidFill>
                <a:latin typeface="Arial" panose="020B0604020202020204" pitchFamily="34" charset="0"/>
              </a:rPr>
              <a:t>    Причому зробити це своїми руками може кожен - бути дизайнером або художником зовсім необов'язково. Для цього зараз придумали багато корисних сервісів.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1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64" y="2014538"/>
            <a:ext cx="7797585" cy="4381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5469" y="929759"/>
            <a:ext cx="4086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https://www.canva.com/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58" y="1171576"/>
            <a:ext cx="7514329" cy="42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136276"/>
            <a:ext cx="7905750" cy="44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57325"/>
            <a:ext cx="7843240" cy="44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510" t="18711" r="17522" b="6295"/>
          <a:stretch/>
        </p:blipFill>
        <p:spPr>
          <a:xfrm>
            <a:off x="828675" y="871537"/>
            <a:ext cx="7553393" cy="50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7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75" t="19342" r="15851"/>
          <a:stretch/>
        </p:blipFill>
        <p:spPr>
          <a:xfrm>
            <a:off x="79756" y="864973"/>
            <a:ext cx="9064244" cy="53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9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" y="603826"/>
            <a:ext cx="8329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fontAlgn="base"/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Подати великий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обсяг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даних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зручному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форматі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що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дозволило б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сфокусуватися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на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справді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важливих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речах без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втрати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при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цьому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зв’язку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окремих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елементів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з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єдиним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цілим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може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бути нелегким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завданням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З одного боку, ми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маємо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океани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яка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генерується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постійно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з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іншого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–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сучасного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інтернет-користувача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з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низькою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концентрацією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уваги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</a:t>
            </a:r>
          </a:p>
          <a:p>
            <a:pPr indent="542925" fontAlgn="base"/>
            <a:endParaRPr lang="ru-RU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542925" fontAlgn="base"/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Як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прорватися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через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цей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хаос,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щоб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донести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важливе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повідомлення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своїй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цільовій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аудиторії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? </a:t>
            </a:r>
          </a:p>
          <a:p>
            <a:pPr indent="542925" fontAlgn="base"/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Вихід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є –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скористайтеся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таким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інструментом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як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!</a:t>
            </a:r>
          </a:p>
        </p:txBody>
      </p:sp>
      <p:pic>
        <p:nvPicPr>
          <p:cNvPr id="8194" name="Picture 2" descr="ÐÐ°ÑÑÐ¸Ð½ÐºÐ¸ Ð¿Ð¾ Ð·Ð°Ð¿ÑÐ¾ÑÑ ÑÐ½ÑÐ¾Ð³ÑÐ°ÑÑ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3465912"/>
            <a:ext cx="4643116" cy="27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4449" y="537925"/>
            <a:ext cx="70151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ctr" fontAlgn="base"/>
            <a:r>
              <a:rPr lang="ru-RU" b="0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І </a:t>
            </a:r>
            <a:r>
              <a:rPr lang="ru-RU" b="0" u="none" strike="noStrike" dirty="0" err="1" smtClean="0">
                <a:solidFill>
                  <a:srgbClr val="333333"/>
                </a:solidFill>
                <a:effectLst/>
                <a:latin typeface="Roboto Condensed"/>
              </a:rPr>
              <a:t>трохи</a:t>
            </a:r>
            <a:r>
              <a:rPr lang="ru-RU" b="0" u="none" strike="noStrike" dirty="0" smtClean="0">
                <a:solidFill>
                  <a:srgbClr val="333333"/>
                </a:solidFill>
                <a:effectLst/>
                <a:latin typeface="Roboto Condensed"/>
              </a:rPr>
              <a:t> цифр …</a:t>
            </a:r>
          </a:p>
          <a:p>
            <a:pPr indent="542925" fontAlgn="base"/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Ви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вже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розумієте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що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може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бути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прекрасним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інструментом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для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поширення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про ваш бренд і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привернення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уваги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з боку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потенційних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клієнтів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І ось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ще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ряд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цікавих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статистичних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даних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які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підтверджують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:</a:t>
            </a:r>
          </a:p>
          <a:p>
            <a:pPr indent="542925" fontAlgn="base">
              <a:buFont typeface="Arial" panose="020B0604020202020204" pitchFamily="34" charset="0"/>
              <a:buChar char="•"/>
            </a:pP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приблизно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65% людей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сприймають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візуальну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набагато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краще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ніж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текст;</a:t>
            </a:r>
          </a:p>
          <a:p>
            <a:pPr indent="542925" fontAlgn="base">
              <a:buFont typeface="Arial" panose="020B0604020202020204" pitchFamily="34" charset="0"/>
              <a:buChar char="•"/>
            </a:pP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контент, 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якому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використані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візуальні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елементи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і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графіка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може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генерувати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до 94%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більше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переглядів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;</a:t>
            </a:r>
          </a:p>
          <a:p>
            <a:pPr indent="542925" fontAlgn="base">
              <a:buFont typeface="Arial" panose="020B0604020202020204" pitchFamily="34" charset="0"/>
              <a:buChar char="•"/>
            </a:pP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рівень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взаємодії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з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інфографікою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з боку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відвідувачів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приблизно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на 40%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вищий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ніж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сторінками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на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яких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розміщено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тільки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текст;</a:t>
            </a:r>
          </a:p>
          <a:p>
            <a:pPr indent="542925" fontAlgn="base">
              <a:buFont typeface="Arial" panose="020B0604020202020204" pitchFamily="34" charset="0"/>
              <a:buChar char="•"/>
            </a:pP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люди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запам’ятовують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більше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80%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яку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бачать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і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менше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20% того,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що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читають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;</a:t>
            </a:r>
          </a:p>
          <a:p>
            <a:pPr indent="542925" fontAlgn="base">
              <a:buFont typeface="Arial" panose="020B0604020202020204" pitchFamily="34" charset="0"/>
              <a:buChar char="•"/>
            </a:pP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мозок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оброблює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візуальну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приблизно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в 60 000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разів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швидше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ніж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текст.</a:t>
            </a:r>
          </a:p>
          <a:p>
            <a:pPr indent="542925" fontAlgn="base"/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можна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ефективно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використовувати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як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інструмент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інтернет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-маркетингу. І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цією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можливістю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точно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варто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скористатися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</a:t>
            </a:r>
            <a:endParaRPr lang="ru-RU" b="0" u="none" strike="noStrike" dirty="0">
              <a:solidFill>
                <a:srgbClr val="696969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9739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1" y="581322"/>
            <a:ext cx="7743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Згідно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 з </a:t>
            </a:r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даними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Google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Trends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інтерес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 до такого формату </a:t>
            </a:r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подачі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інформації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різко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зріс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 в </a:t>
            </a:r>
            <a:r>
              <a:rPr lang="ru-RU" b="0" i="0" dirty="0" err="1" smtClean="0">
                <a:solidFill>
                  <a:srgbClr val="696969"/>
                </a:solidFill>
                <a:effectLst/>
                <a:latin typeface="Roboto"/>
              </a:rPr>
              <a:t>останні</a:t>
            </a:r>
            <a:r>
              <a:rPr lang="ru-RU" b="0" i="0" dirty="0" smtClean="0">
                <a:solidFill>
                  <a:srgbClr val="696969"/>
                </a:solidFill>
                <a:effectLst/>
                <a:latin typeface="Roboto"/>
              </a:rPr>
              <a:t> роки: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1628775"/>
            <a:ext cx="7523464" cy="43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805548"/>
            <a:ext cx="7258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 err="1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Інфографіка</a:t>
            </a:r>
            <a:r>
              <a:rPr lang="uk-UA" b="1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lang="uk-UA" b="0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це наочний спосіб подачі даних у графічній формі.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5837" y="1399729"/>
            <a:ext cx="7115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Інфографіка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візуальне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відображення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даних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містить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невелику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обсягом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але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значиму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і правильно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оформлену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інформацію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61" y="2928939"/>
            <a:ext cx="2942151" cy="22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14400" y="2769364"/>
            <a:ext cx="45577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Застосовувати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де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завгодно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для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для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ілюстрації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журналістського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статистичному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Інфографіка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допомагає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структурувати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наочно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показує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за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параметрами 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демонструє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тенденції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тих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розвиватися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даному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напрямку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11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137" y="1158091"/>
            <a:ext cx="71294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Освітня </a:t>
            </a:r>
            <a:r>
              <a:rPr lang="uk-UA" b="1" i="0" dirty="0" err="1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інфографіка</a:t>
            </a:r>
            <a:r>
              <a:rPr lang="uk-UA" b="0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 - тип </a:t>
            </a:r>
            <a:r>
              <a:rPr lang="uk-UA" b="0" i="0" dirty="0" err="1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інфографіки</a:t>
            </a:r>
            <a:r>
              <a:rPr lang="uk-UA" b="0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, покликаний допомогти в засвоєнні та систематизації великого обсягу інформації з певних предметів і галузей знань.</a:t>
            </a:r>
            <a:br>
              <a:rPr lang="uk-UA" b="0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</a:br>
            <a:r>
              <a:rPr lang="uk-UA" b="0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uk-UA" b="0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</a:br>
            <a:r>
              <a:rPr lang="uk-UA" b="0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Навіщо це потрібно, адже є підручники, в яких все добре і зрозуміло викладено? </a:t>
            </a:r>
          </a:p>
          <a:p>
            <a:endParaRPr lang="uk-UA" dirty="0">
              <a:solidFill>
                <a:srgbClr val="660000"/>
              </a:solidFill>
              <a:latin typeface="Arial" panose="020B0604020202020204" pitchFamily="34" charset="0"/>
            </a:endParaRPr>
          </a:p>
          <a:p>
            <a:r>
              <a:rPr lang="uk-UA" b="0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Одне грамотне зображення коштує 1000 слів. Воно здатне спростити зміст і в той же час передати всю необхідну інформацію. </a:t>
            </a:r>
          </a:p>
          <a:p>
            <a:endParaRPr lang="uk-UA" dirty="0">
              <a:solidFill>
                <a:srgbClr val="660000"/>
              </a:solidFill>
              <a:latin typeface="Arial" panose="020B0604020202020204" pitchFamily="34" charset="0"/>
            </a:endParaRPr>
          </a:p>
          <a:p>
            <a:r>
              <a:rPr lang="uk-UA" b="0" i="0" dirty="0" smtClean="0">
                <a:solidFill>
                  <a:srgbClr val="660000"/>
                </a:solidFill>
                <a:effectLst/>
                <a:latin typeface="Arial" panose="020B0604020202020204" pitchFamily="34" charset="0"/>
              </a:rPr>
              <a:t>Зображення роблять інформацію більш привабливою і переконливою.</a:t>
            </a:r>
          </a:p>
          <a:p>
            <a:endParaRPr lang="uk-UA" dirty="0">
              <a:solidFill>
                <a:srgbClr val="66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3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766767" y="7209878"/>
            <a:ext cx="446554" cy="6601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Що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ж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таке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інфографіка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?</a:t>
            </a:r>
          </a:p>
          <a:p>
            <a:pPr fontAlgn="base"/>
            <a:endParaRPr lang="ru-RU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442913" fontAlgn="base"/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спосіб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представлення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різної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інформації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візуальному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вигляді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який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ідеально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підходить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для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зведення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різних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даних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у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єдине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ціле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з метою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спрощення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їхнього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сприйняття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для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кінцевого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користувача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</a:t>
            </a:r>
          </a:p>
          <a:p>
            <a:pPr indent="442913" fontAlgn="base"/>
            <a:endParaRPr lang="uk-UA" dirty="0">
              <a:solidFill>
                <a:srgbClr val="696969"/>
              </a:solidFill>
              <a:latin typeface="Roboto"/>
            </a:endParaRPr>
          </a:p>
          <a:p>
            <a:pPr indent="442913" fontAlgn="base"/>
            <a:endParaRPr lang="uk-UA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442913" fontAlgn="base"/>
            <a:endParaRPr lang="uk-UA" dirty="0">
              <a:solidFill>
                <a:srgbClr val="696969"/>
              </a:solidFill>
              <a:latin typeface="Roboto"/>
            </a:endParaRPr>
          </a:p>
          <a:p>
            <a:pPr indent="442913" fontAlgn="base"/>
            <a:endParaRPr lang="uk-UA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442913" fontAlgn="base"/>
            <a:endParaRPr lang="uk-UA" dirty="0">
              <a:solidFill>
                <a:srgbClr val="696969"/>
              </a:solidFill>
              <a:latin typeface="Roboto"/>
            </a:endParaRPr>
          </a:p>
          <a:p>
            <a:pPr indent="442913" fontAlgn="base"/>
            <a:endParaRPr lang="uk-UA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442913" fontAlgn="base"/>
            <a:endParaRPr lang="ru-RU" b="0" u="none" strike="noStrike" dirty="0" smtClean="0">
              <a:solidFill>
                <a:srgbClr val="696969"/>
              </a:solidFill>
              <a:effectLst/>
              <a:latin typeface="Roboto"/>
            </a:endParaRPr>
          </a:p>
          <a:p>
            <a:pPr indent="442913" fontAlgn="base"/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Це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візуально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привабливий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засіб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комунікації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який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до того ж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має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віральний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потенціал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. Як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показує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досвід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компаній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які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активно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її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використовують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, такими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матеріалами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набагато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частіше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діляться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в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соціальних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мережах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порівняно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з </a:t>
            </a:r>
            <a:r>
              <a:rPr lang="ru-RU" b="0" u="none" strike="noStrike" dirty="0" err="1" smtClean="0">
                <a:solidFill>
                  <a:srgbClr val="696969"/>
                </a:solidFill>
                <a:effectLst/>
                <a:latin typeface="Roboto"/>
              </a:rPr>
              <a:t>іншими</a:t>
            </a:r>
            <a:r>
              <a:rPr lang="ru-RU" b="0" u="none" strike="noStrike" dirty="0" smtClean="0">
                <a:solidFill>
                  <a:srgbClr val="696969"/>
                </a:solidFill>
                <a:effectLst/>
                <a:latin typeface="Roboto"/>
              </a:rPr>
              <a:t> типами контенту. </a:t>
            </a:r>
            <a:endParaRPr lang="ru-RU" b="0" u="none" strike="noStrike" dirty="0">
              <a:solidFill>
                <a:srgbClr val="696969"/>
              </a:solidFill>
              <a:effectLst/>
              <a:latin typeface="Roboto"/>
            </a:endParaRPr>
          </a:p>
        </p:txBody>
      </p:sp>
      <p:pic>
        <p:nvPicPr>
          <p:cNvPr id="1028" name="Picture 4" descr="http://static1.repo.aif.ru/1/a5/370126/1cc69e4877ab227b25e73580133ba3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20" y="301205"/>
            <a:ext cx="4326905" cy="63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Ð½ÑÐ¾Ð³ÑÐ°ÑÑ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2" y="134912"/>
            <a:ext cx="3912433" cy="65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Ð°ÑÑÐ¸Ð½ÐºÐ¸ Ð¿Ð¾ Ð·Ð°Ð¿ÑÐ¾ÑÑ ÑÐ½ÑÐ¾Ð³ÑÐ°ÑÑ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0" y="957264"/>
            <a:ext cx="8908614" cy="48720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0336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31" y="559628"/>
            <a:ext cx="7889884" cy="57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4" y="504018"/>
            <a:ext cx="8547636" cy="56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607</Words>
  <Application>Microsoft Office PowerPoint</Application>
  <PresentationFormat>Экран (4:3)</PresentationFormat>
  <Paragraphs>56</Paragraphs>
  <Slides>20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Garamond</vt:lpstr>
      <vt:lpstr>Roboto</vt:lpstr>
      <vt:lpstr>Roboto Condensed</vt:lpstr>
      <vt:lpstr>Натуральные материалы</vt:lpstr>
      <vt:lpstr>Інфографіка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 Кваша</dc:creator>
  <cp:lastModifiedBy>Наталія Кваша</cp:lastModifiedBy>
  <cp:revision>19</cp:revision>
  <dcterms:created xsi:type="dcterms:W3CDTF">2018-11-29T18:19:33Z</dcterms:created>
  <dcterms:modified xsi:type="dcterms:W3CDTF">2018-12-14T16:11:55Z</dcterms:modified>
</cp:coreProperties>
</file>