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5" r:id="rId4"/>
    <p:sldId id="276" r:id="rId5"/>
    <p:sldId id="288" r:id="rId6"/>
    <p:sldId id="266" r:id="rId7"/>
    <p:sldId id="290" r:id="rId8"/>
    <p:sldId id="291" r:id="rId9"/>
    <p:sldId id="293" r:id="rId10"/>
    <p:sldId id="294" r:id="rId11"/>
    <p:sldId id="292" r:id="rId12"/>
    <p:sldId id="268" r:id="rId13"/>
    <p:sldId id="277" r:id="rId14"/>
    <p:sldId id="278" r:id="rId15"/>
    <p:sldId id="29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8686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8414F0F-8FCF-42AB-B81B-4C286C0A88B1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6620272" cy="165618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spc="50" dirty="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Призначення 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 використання логічних функцій табличного процесора. </a:t>
            </a:r>
            <a:endParaRPr lang="uk-UA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Логічні функції в Excel приклади – Blog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19716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3417654" cy="24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8072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   </a:t>
            </a:r>
            <a:r>
              <a:rPr lang="uk-UA" dirty="0" smtClean="0">
                <a:latin typeface="+mn-lt"/>
              </a:rPr>
              <a:t>І (</a:t>
            </a:r>
            <a:r>
              <a:rPr lang="en-US" dirty="0" smtClean="0">
                <a:latin typeface="+mn-lt"/>
              </a:rPr>
              <a:t>and)</a:t>
            </a:r>
            <a:endParaRPr lang="uk-UA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" b="27945"/>
          <a:stretch/>
        </p:blipFill>
        <p:spPr bwMode="auto">
          <a:xfrm>
            <a:off x="1220331" y="1196752"/>
            <a:ext cx="67417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r="473" b="70506"/>
          <a:stretch/>
        </p:blipFill>
        <p:spPr bwMode="auto">
          <a:xfrm>
            <a:off x="971600" y="4889658"/>
            <a:ext cx="7239178" cy="12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8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5"/>
          <a:stretch/>
        </p:blipFill>
        <p:spPr bwMode="auto">
          <a:xfrm>
            <a:off x="971600" y="1700808"/>
            <a:ext cx="7200800" cy="25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096144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   </a:t>
            </a:r>
            <a:r>
              <a:rPr lang="uk-UA" dirty="0" smtClean="0">
                <a:latin typeface="+mn-lt"/>
              </a:rPr>
              <a:t>АБО  (</a:t>
            </a:r>
            <a:r>
              <a:rPr lang="en-US" dirty="0" smtClean="0">
                <a:latin typeface="+mn-lt"/>
              </a:rPr>
              <a:t>or)</a:t>
            </a:r>
            <a:endParaRPr lang="uk-UA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b="61086"/>
          <a:stretch/>
        </p:blipFill>
        <p:spPr bwMode="auto">
          <a:xfrm>
            <a:off x="1115616" y="4437112"/>
            <a:ext cx="6858000" cy="154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1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Таблиця значень функцій </a:t>
            </a:r>
            <a:r>
              <a:rPr lang="en-US" sz="3600" b="1" dirty="0" smtClean="0">
                <a:solidFill>
                  <a:srgbClr val="008080"/>
                </a:solidFill>
              </a:rPr>
              <a:t>AND, OR, NOT</a:t>
            </a:r>
            <a:endParaRPr lang="uk-UA" sz="3600" b="1" dirty="0">
              <a:solidFill>
                <a:srgbClr val="00808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 r="2139"/>
          <a:stretch/>
        </p:blipFill>
        <p:spPr bwMode="auto">
          <a:xfrm>
            <a:off x="467544" y="2204864"/>
            <a:ext cx="81290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9182" y="764704"/>
            <a:ext cx="784887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Якщо </a:t>
            </a:r>
            <a:r>
              <a:rPr lang="uk-UA" sz="2400" dirty="0"/>
              <a:t>товар зберігається довше 8 місяців, то його вартість зменшується в 2 рази. Якщо довше 5 місяців, але менше 8 - в 1,5 рази.</a:t>
            </a:r>
          </a:p>
          <a:p>
            <a:r>
              <a:rPr lang="uk-UA" sz="2400" dirty="0"/>
              <a:t>Формула набуває такого вигляду:</a:t>
            </a:r>
          </a:p>
          <a:p>
            <a:r>
              <a:rPr lang="uk-UA" sz="2400" dirty="0"/>
              <a:t>=</a:t>
            </a:r>
            <a:r>
              <a:rPr lang="uk-UA" sz="2400" b="1" dirty="0"/>
              <a:t>IF(AND(C2&gt;=8);B2/2;IF(AND(C2&gt;=5);B2/1,5;</a:t>
            </a:r>
            <a:r>
              <a:rPr lang="uk-UA" sz="2400" b="1" dirty="0" err="1"/>
              <a:t>B2</a:t>
            </a:r>
            <a:r>
              <a:rPr lang="uk-UA" sz="2400" b="1" dirty="0"/>
              <a:t>))</a:t>
            </a:r>
            <a:r>
              <a:rPr lang="uk-UA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 r="68295" b="49636"/>
          <a:stretch/>
        </p:blipFill>
        <p:spPr bwMode="auto">
          <a:xfrm>
            <a:off x="1672891" y="2996952"/>
            <a:ext cx="5826951" cy="342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9076" y="836712"/>
            <a:ext cx="78488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Якщо вартість товару на складі після уцінки стала менше 300 грн. або продукт зберігається довше 10 місяців, його списують.</a:t>
            </a:r>
          </a:p>
          <a:p>
            <a:r>
              <a:rPr lang="uk-UA" sz="2400" b="1" dirty="0"/>
              <a:t>=IF(OR(D2&lt;300;C2&gt;=10);"списано";"")</a:t>
            </a:r>
            <a:endParaRPr lang="uk-UA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9215" r="63409" b="50546"/>
          <a:stretch/>
        </p:blipFill>
        <p:spPr bwMode="auto">
          <a:xfrm>
            <a:off x="1115616" y="2636912"/>
            <a:ext cx="65524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9928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Завдання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Таблиця містить наступні дані про учнів школи: прізвище, вік і зріст учня. Хто з учнів може займатися в баскетбольній секції, якщо туди приймають дітей з зростом не менше 160 см? Вік не повинен перевищувати 13 років.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uk-UA" sz="2400" u="sng" dirty="0" smtClean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endParaRPr lang="uk-UA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04721"/>
              </p:ext>
            </p:extLst>
          </p:nvPr>
        </p:nvGraphicFramePr>
        <p:xfrm>
          <a:off x="611560" y="3068960"/>
          <a:ext cx="7416824" cy="2808313"/>
        </p:xfrm>
        <a:graphic>
          <a:graphicData uri="http://schemas.openxmlformats.org/drawingml/2006/table">
            <a:tbl>
              <a:tblPr firstRow="1" firstCol="1" bandRow="1"/>
              <a:tblGrid>
                <a:gridCol w="1847197"/>
                <a:gridCol w="1672373"/>
                <a:gridCol w="1636088"/>
                <a:gridCol w="2261166"/>
              </a:tblGrid>
              <a:tr h="794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Прізвище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Вік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Зріст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Заняття в секції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Антонов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Горобченко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Синичкин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Вороніна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Соколова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4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931224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dirty="0" smtClean="0"/>
              <a:t>Логічні </a:t>
            </a:r>
            <a:r>
              <a:rPr lang="uk-UA" dirty="0" smtClean="0"/>
              <a:t>вирази </a:t>
            </a:r>
            <a:r>
              <a:rPr lang="uk-UA" dirty="0"/>
              <a:t>містять знаки порівняння: </a:t>
            </a:r>
            <a:r>
              <a:rPr lang="uk-UA" b="1" dirty="0"/>
              <a:t>&gt;</a:t>
            </a:r>
            <a:r>
              <a:rPr lang="uk-UA" dirty="0"/>
              <a:t> (більше), </a:t>
            </a:r>
            <a:r>
              <a:rPr lang="uk-UA" b="1" dirty="0"/>
              <a:t>&lt;</a:t>
            </a:r>
            <a:r>
              <a:rPr lang="uk-UA" dirty="0"/>
              <a:t> (менше), </a:t>
            </a:r>
            <a:r>
              <a:rPr lang="uk-UA" b="1" dirty="0"/>
              <a:t>=</a:t>
            </a:r>
            <a:r>
              <a:rPr lang="uk-UA" dirty="0"/>
              <a:t> (дорівнює), </a:t>
            </a:r>
            <a:r>
              <a:rPr lang="uk-UA" b="1" dirty="0"/>
              <a:t>&lt;&gt;</a:t>
            </a:r>
            <a:r>
              <a:rPr lang="uk-UA" dirty="0"/>
              <a:t> (не дорівнює), </a:t>
            </a:r>
            <a:r>
              <a:rPr lang="uk-UA" b="1" dirty="0"/>
              <a:t>&gt;= </a:t>
            </a:r>
            <a:r>
              <a:rPr lang="uk-UA" dirty="0"/>
              <a:t>(більше або дорівнює), </a:t>
            </a:r>
            <a:r>
              <a:rPr lang="uk-UA" b="1" dirty="0"/>
              <a:t>&lt;= </a:t>
            </a:r>
            <a:r>
              <a:rPr lang="uk-UA" dirty="0"/>
              <a:t>(менше або дорівнює</a:t>
            </a:r>
            <a:r>
              <a:rPr lang="uk-UA" dirty="0" smtClean="0"/>
              <a:t>).</a:t>
            </a:r>
            <a:endParaRPr lang="en-US" dirty="0" smtClean="0"/>
          </a:p>
          <a:p>
            <a:pPr algn="just"/>
            <a:endParaRPr lang="uk-UA" dirty="0"/>
          </a:p>
          <a:p>
            <a:pPr algn="just"/>
            <a:r>
              <a:rPr lang="uk-UA" dirty="0"/>
              <a:t>Логічний вираз може набувати одного з двох значень: </a:t>
            </a:r>
            <a:r>
              <a:rPr lang="uk-UA" b="1" dirty="0"/>
              <a:t>TRUE</a:t>
            </a:r>
            <a:r>
              <a:rPr lang="uk-UA" dirty="0"/>
              <a:t> (істина) та </a:t>
            </a:r>
            <a:r>
              <a:rPr lang="uk-UA" b="1" dirty="0"/>
              <a:t>FALSE</a:t>
            </a:r>
            <a:r>
              <a:rPr lang="uk-UA" dirty="0"/>
              <a:t> (хибність) залежно від конкретних значень, що зберігаються у клітинках, на адреси яких існує посилання у виразі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uk-UA" dirty="0"/>
          </a:p>
          <a:p>
            <a:r>
              <a:rPr lang="uk-UA" dirty="0"/>
              <a:t>Наприклад, </a:t>
            </a:r>
            <a:r>
              <a:rPr lang="uk-UA" b="1" dirty="0"/>
              <a:t>A2+15 = B4-1; </a:t>
            </a:r>
            <a:r>
              <a:rPr lang="uk-UA" b="1" dirty="0" smtClean="0"/>
              <a:t>    SUM(A2:C10</a:t>
            </a:r>
            <a:r>
              <a:rPr lang="uk-UA" b="1" dirty="0"/>
              <a:t>)&gt;100</a:t>
            </a:r>
            <a:r>
              <a:rPr lang="uk-UA" dirty="0"/>
              <a:t> та 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39552" y="1124744"/>
            <a:ext cx="7776864" cy="5112568"/>
            <a:chOff x="1763688" y="2132856"/>
            <a:chExt cx="5828685" cy="3672408"/>
          </a:xfrm>
        </p:grpSpPr>
        <p:pic>
          <p:nvPicPr>
            <p:cNvPr id="3076" name="Picture 4" descr="Для перегляду натискайте мишею на будь-яку частину зображення. Логічні  вирази Крім арифметичних виразів, в Паскалі існує ще один тип виразів -  логічні. Логічним виразом називається такий вираз, внаслідок обчислення  якого одержується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132856"/>
              <a:ext cx="5828685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228184" y="2315540"/>
              <a:ext cx="11540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prstClr val="black"/>
                  </a:solidFill>
                </a:rPr>
                <a:t>FALSE</a:t>
              </a:r>
              <a:endParaRPr lang="uk-UA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63433" y="2313746"/>
              <a:ext cx="104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prstClr val="black"/>
                  </a:solidFill>
                </a:rPr>
                <a:t>TRUE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06489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  <a:tabLst>
                <a:tab pos="538163" algn="l"/>
              </a:tabLst>
            </a:pPr>
            <a:r>
              <a:rPr lang="uk-UA" b="1" dirty="0"/>
              <a:t>Значення цієї функції визначається так</a:t>
            </a:r>
            <a:r>
              <a:rPr lang="uk-UA" b="1" dirty="0" smtClean="0"/>
              <a:t>:</a:t>
            </a:r>
            <a:endParaRPr lang="en-US" b="1" dirty="0" smtClean="0"/>
          </a:p>
          <a:p>
            <a:pPr marL="0" indent="0" algn="ctr">
              <a:buNone/>
              <a:tabLst>
                <a:tab pos="538163" algn="l"/>
              </a:tabLst>
            </a:pPr>
            <a:endParaRPr lang="uk-UA" b="1" dirty="0"/>
          </a:p>
          <a:p>
            <a:pPr marL="457200" indent="-457200">
              <a:buFont typeface="+mj-lt"/>
              <a:buAutoNum type="arabicPeriod"/>
              <a:tabLst>
                <a:tab pos="538163" algn="l"/>
              </a:tabLst>
            </a:pPr>
            <a:r>
              <a:rPr lang="uk-UA" dirty="0" smtClean="0"/>
              <a:t>обчислюється </a:t>
            </a:r>
            <a:r>
              <a:rPr lang="uk-UA" dirty="0"/>
              <a:t>значення </a:t>
            </a:r>
            <a:r>
              <a:rPr lang="uk-UA" b="1" dirty="0"/>
              <a:t>логічного_виразу</a:t>
            </a:r>
            <a:r>
              <a:rPr lang="uk-UA" dirty="0"/>
              <a:t> (</a:t>
            </a:r>
            <a:r>
              <a:rPr lang="uk-UA" dirty="0" err="1"/>
              <a:t>True</a:t>
            </a:r>
            <a:r>
              <a:rPr lang="uk-UA" dirty="0"/>
              <a:t> чи </a:t>
            </a:r>
            <a:r>
              <a:rPr lang="uk-UA" dirty="0" err="1"/>
              <a:t>False</a:t>
            </a:r>
            <a:r>
              <a:rPr lang="uk-UA" dirty="0"/>
              <a:t>);</a:t>
            </a:r>
          </a:p>
          <a:p>
            <a:pPr marL="457200" indent="-457200">
              <a:buFont typeface="+mj-lt"/>
              <a:buAutoNum type="arabicPeriod"/>
              <a:tabLst>
                <a:tab pos="538163" algn="l"/>
              </a:tabLst>
            </a:pPr>
            <a:r>
              <a:rPr lang="uk-UA" dirty="0" smtClean="0"/>
              <a:t>якщо </a:t>
            </a:r>
            <a:r>
              <a:rPr lang="uk-UA" b="1" dirty="0"/>
              <a:t>логічний_вираз</a:t>
            </a:r>
            <a:r>
              <a:rPr lang="uk-UA" dirty="0"/>
              <a:t> має значення </a:t>
            </a:r>
            <a:r>
              <a:rPr lang="uk-UA" dirty="0" err="1" smtClean="0"/>
              <a:t>True</a:t>
            </a:r>
            <a:r>
              <a:rPr lang="uk-UA" dirty="0" smtClean="0"/>
              <a:t> (</a:t>
            </a:r>
            <a:r>
              <a:rPr lang="uk-UA" b="1" dirty="0" smtClean="0">
                <a:solidFill>
                  <a:prstClr val="black"/>
                </a:solidFill>
              </a:rPr>
              <a:t>істина)</a:t>
            </a:r>
            <a:r>
              <a:rPr lang="uk-UA" dirty="0" smtClean="0"/>
              <a:t>, </a:t>
            </a:r>
            <a:r>
              <a:rPr lang="uk-UA" dirty="0"/>
              <a:t>то </a:t>
            </a:r>
            <a:r>
              <a:rPr lang="uk-UA" dirty="0" smtClean="0"/>
              <a:t>виконується серія команд 1;</a:t>
            </a:r>
            <a:endParaRPr lang="uk-UA" dirty="0"/>
          </a:p>
          <a:p>
            <a:pPr marL="457200" indent="-457200">
              <a:buFont typeface="+mj-lt"/>
              <a:buAutoNum type="arabicPeriod"/>
              <a:tabLst>
                <a:tab pos="538163" algn="l"/>
              </a:tabLst>
            </a:pPr>
            <a:r>
              <a:rPr lang="uk-UA" dirty="0" smtClean="0"/>
              <a:t>якщо </a:t>
            </a:r>
            <a:r>
              <a:rPr lang="uk-UA" dirty="0"/>
              <a:t>ж </a:t>
            </a:r>
            <a:r>
              <a:rPr lang="uk-UA" b="1" dirty="0"/>
              <a:t>логічний_вираз</a:t>
            </a:r>
            <a:r>
              <a:rPr lang="uk-UA" dirty="0"/>
              <a:t> має значення </a:t>
            </a:r>
            <a:r>
              <a:rPr lang="uk-UA" dirty="0" err="1" smtClean="0"/>
              <a:t>False</a:t>
            </a:r>
            <a:r>
              <a:rPr lang="uk-UA" dirty="0" smtClean="0"/>
              <a:t>(</a:t>
            </a:r>
            <a:r>
              <a:rPr lang="uk-UA" b="1" dirty="0" smtClean="0">
                <a:solidFill>
                  <a:prstClr val="black"/>
                </a:solidFill>
              </a:rPr>
              <a:t>хибність)</a:t>
            </a:r>
            <a:r>
              <a:rPr lang="uk-UA" dirty="0" smtClean="0"/>
              <a:t> , то виконується серія команд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29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55576" y="404664"/>
            <a:ext cx="7810821" cy="2266663"/>
            <a:chOff x="862347" y="1594384"/>
            <a:chExt cx="7810821" cy="2266663"/>
          </a:xfrm>
        </p:grpSpPr>
        <p:pic>
          <p:nvPicPr>
            <p:cNvPr id="2050" name="Picture 2" descr="СУЧАСНА ІНФОРМАТИКА (сила практики в теорії): Логічні вирази та змінні й  операції над ними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1"/>
            <a:stretch/>
          </p:blipFill>
          <p:spPr bwMode="auto">
            <a:xfrm>
              <a:off x="862347" y="1594384"/>
              <a:ext cx="7810821" cy="2266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835696" y="1594385"/>
              <a:ext cx="11117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(</a:t>
              </a:r>
              <a:r>
                <a:rPr lang="en-US" sz="2800" b="1" dirty="0" smtClean="0"/>
                <a:t>True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84168" y="1604272"/>
              <a:ext cx="12218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(False)</a:t>
              </a:r>
              <a:endParaRPr lang="en-US" sz="28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6510" y="30689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Якщо х = -5,  то значення виразу: </a:t>
            </a:r>
            <a:r>
              <a:rPr lang="en-US" sz="2400" b="1" dirty="0" smtClean="0"/>
              <a:t>False</a:t>
            </a:r>
            <a:r>
              <a:rPr lang="uk-UA" sz="2400" dirty="0" smtClean="0"/>
              <a:t>, а отже у=-5+4= -1</a:t>
            </a:r>
          </a:p>
          <a:p>
            <a:pPr lvl="0"/>
            <a:r>
              <a:rPr lang="uk-UA" sz="2400" dirty="0" smtClean="0"/>
              <a:t> </a:t>
            </a:r>
            <a:r>
              <a:rPr lang="uk-UA" sz="2400" dirty="0">
                <a:solidFill>
                  <a:prstClr val="black"/>
                </a:solidFill>
              </a:rPr>
              <a:t>Якщо х = </a:t>
            </a:r>
            <a:r>
              <a:rPr lang="uk-UA" sz="2400" dirty="0" smtClean="0">
                <a:solidFill>
                  <a:prstClr val="black"/>
                </a:solidFill>
              </a:rPr>
              <a:t>7,  </a:t>
            </a:r>
            <a:r>
              <a:rPr lang="uk-UA" sz="2400" dirty="0">
                <a:solidFill>
                  <a:prstClr val="black"/>
                </a:solidFill>
              </a:rPr>
              <a:t>то значення </a:t>
            </a:r>
            <a:r>
              <a:rPr lang="uk-UA" sz="2400" dirty="0" smtClean="0">
                <a:solidFill>
                  <a:prstClr val="black"/>
                </a:solidFill>
              </a:rPr>
              <a:t>виразу: </a:t>
            </a:r>
            <a:r>
              <a:rPr lang="en-US" sz="2400" b="1" dirty="0" smtClean="0">
                <a:solidFill>
                  <a:prstClr val="black"/>
                </a:solidFill>
              </a:rPr>
              <a:t>True</a:t>
            </a:r>
            <a:r>
              <a:rPr lang="uk-UA" sz="2400" dirty="0" smtClean="0">
                <a:solidFill>
                  <a:prstClr val="black"/>
                </a:solidFill>
              </a:rPr>
              <a:t>,  а </a:t>
            </a:r>
            <a:r>
              <a:rPr lang="uk-UA" sz="2400" dirty="0">
                <a:solidFill>
                  <a:prstClr val="black"/>
                </a:solidFill>
              </a:rPr>
              <a:t>отже </a:t>
            </a:r>
            <a:r>
              <a:rPr lang="uk-UA" sz="2400" dirty="0" smtClean="0">
                <a:solidFill>
                  <a:prstClr val="black"/>
                </a:solidFill>
              </a:rPr>
              <a:t>у=7</a:t>
            </a:r>
            <a:r>
              <a:rPr lang="uk-UA" sz="2400" baseline="30000" dirty="0" smtClean="0">
                <a:solidFill>
                  <a:prstClr val="black"/>
                </a:solidFill>
              </a:rPr>
              <a:t>2</a:t>
            </a:r>
            <a:r>
              <a:rPr lang="uk-UA" sz="2400" dirty="0" smtClean="0">
                <a:solidFill>
                  <a:prstClr val="black"/>
                </a:solidFill>
              </a:rPr>
              <a:t>+3=49+3=51</a:t>
            </a:r>
            <a:endParaRPr lang="uk-UA" sz="2400" dirty="0">
              <a:solidFill>
                <a:prstClr val="black"/>
              </a:solidFill>
            </a:endParaRPr>
          </a:p>
          <a:p>
            <a:endParaRPr lang="uk-UA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067944" y="1268760"/>
            <a:ext cx="453265" cy="19442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501501" y="4437112"/>
            <a:ext cx="8064896" cy="15121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Для обчислення таких виразів використовується формула</a:t>
            </a:r>
            <a:r>
              <a:rPr lang="en-US" b="1" dirty="0" smtClean="0">
                <a:solidFill>
                  <a:schemeClr val="accent1"/>
                </a:solidFill>
              </a:rPr>
              <a:t> IF</a:t>
            </a:r>
            <a:r>
              <a:rPr lang="uk-UA" b="1" dirty="0" smtClean="0">
                <a:solidFill>
                  <a:schemeClr val="accent1"/>
                </a:solidFill>
              </a:rPr>
              <a:t>(якщо): </a:t>
            </a:r>
          </a:p>
          <a:p>
            <a:pPr marL="0" indent="0" algn="ctr">
              <a:buNone/>
            </a:pPr>
            <a:r>
              <a:rPr lang="uk-UA" b="1" dirty="0" smtClean="0"/>
              <a:t>ІF (логічний_вираз</a:t>
            </a:r>
            <a:r>
              <a:rPr lang="uk-UA" b="1" dirty="0"/>
              <a:t>; </a:t>
            </a:r>
            <a:r>
              <a:rPr lang="uk-UA" b="1" dirty="0" smtClean="0"/>
              <a:t>значення_якщо_істина</a:t>
            </a:r>
            <a:r>
              <a:rPr lang="uk-UA" b="1" dirty="0"/>
              <a:t>; </a:t>
            </a:r>
            <a:r>
              <a:rPr lang="uk-UA" b="1" dirty="0" smtClean="0"/>
              <a:t> значення_якщо_хибність</a:t>
            </a:r>
            <a:r>
              <a:rPr lang="uk-UA" b="1" dirty="0"/>
              <a:t>)</a:t>
            </a:r>
            <a:r>
              <a:rPr lang="uk-UA" dirty="0"/>
              <a:t>.</a:t>
            </a:r>
          </a:p>
          <a:p>
            <a:pPr marL="0" indent="0" algn="ctr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000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38384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/>
              <a:t>Завдання 1.</a:t>
            </a:r>
            <a:r>
              <a:rPr lang="uk-UA" sz="2800" dirty="0"/>
              <a:t> Необхідно переоцінити товарні залишки. Якщо продукт зберігається на складі довше 8 місяців, зменшити його ціну в 2 рази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endParaRPr lang="uk-UA" sz="1050" dirty="0" smtClean="0"/>
          </a:p>
          <a:p>
            <a:pPr marL="0" indent="0">
              <a:buNone/>
            </a:pPr>
            <a:endParaRPr lang="uk-UA" sz="1050" dirty="0"/>
          </a:p>
          <a:p>
            <a:pPr marL="0" indent="0">
              <a:buNone/>
            </a:pPr>
            <a:endParaRPr lang="uk-UA" sz="1050" dirty="0" smtClean="0"/>
          </a:p>
          <a:p>
            <a:pPr marL="0" indent="0">
              <a:buNone/>
            </a:pPr>
            <a:endParaRPr lang="uk-UA" sz="105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/>
          </a:p>
          <a:p>
            <a:pPr marL="0" indent="0" algn="ctr">
              <a:buNone/>
            </a:pPr>
            <a:r>
              <a:rPr lang="uk-UA" sz="2800" dirty="0" smtClean="0"/>
              <a:t>Формула  </a:t>
            </a:r>
            <a:r>
              <a:rPr lang="uk-UA" sz="2800" b="1" dirty="0"/>
              <a:t>= IF (C2&gt; = 8; B2/2; </a:t>
            </a:r>
            <a:r>
              <a:rPr lang="uk-UA" sz="2800" b="1" dirty="0" err="1"/>
              <a:t>B2</a:t>
            </a:r>
            <a:r>
              <a:rPr lang="uk-UA" sz="2800" b="1" dirty="0" smtClean="0"/>
              <a:t>)</a:t>
            </a: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7183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84558"/>
            <a:ext cx="8215117" cy="476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2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5"/>
          <a:stretch/>
        </p:blipFill>
        <p:spPr bwMode="auto">
          <a:xfrm>
            <a:off x="1835696" y="1412776"/>
            <a:ext cx="5086268" cy="253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781800" cy="952128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/>
              <a:t>Логічні вирази бувають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35270" r="11461" b="40864"/>
          <a:stretch/>
        </p:blipFill>
        <p:spPr bwMode="auto">
          <a:xfrm>
            <a:off x="1691680" y="4293096"/>
            <a:ext cx="5398718" cy="122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5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096144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Заперечення</a:t>
            </a:r>
            <a:r>
              <a:rPr lang="en-US" dirty="0" smtClean="0">
                <a:latin typeface="+mn-lt"/>
              </a:rPr>
              <a:t>  </a:t>
            </a:r>
            <a:r>
              <a:rPr lang="uk-UA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not)</a:t>
            </a:r>
            <a:endParaRPr lang="uk-UA" dirty="0"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" b="11482"/>
          <a:stretch/>
        </p:blipFill>
        <p:spPr bwMode="auto">
          <a:xfrm>
            <a:off x="1259632" y="1628800"/>
            <a:ext cx="5541640" cy="33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7" b="38681"/>
          <a:stretch/>
        </p:blipFill>
        <p:spPr bwMode="auto">
          <a:xfrm>
            <a:off x="755576" y="5244358"/>
            <a:ext cx="6858000" cy="11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75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388</TotalTime>
  <Words>383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      Призначення й використання логічних функцій табличного процесора.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Логічні вирази бувають</vt:lpstr>
      <vt:lpstr>Заперечення  (not)</vt:lpstr>
      <vt:lpstr>   І (and)</vt:lpstr>
      <vt:lpstr>   АБО  (or)</vt:lpstr>
      <vt:lpstr>Таблиця значень функцій AND, OR, NOT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Nata</cp:lastModifiedBy>
  <cp:revision>88</cp:revision>
  <dcterms:created xsi:type="dcterms:W3CDTF">2016-10-29T22:35:55Z</dcterms:created>
  <dcterms:modified xsi:type="dcterms:W3CDTF">2021-11-01T22:02:45Z</dcterms:modified>
</cp:coreProperties>
</file>