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13"/>
  </p:notesMasterIdLst>
  <p:sldIdLst>
    <p:sldId id="258" r:id="rId2"/>
    <p:sldId id="289" r:id="rId3"/>
    <p:sldId id="337" r:id="rId4"/>
    <p:sldId id="296" r:id="rId5"/>
    <p:sldId id="338" r:id="rId6"/>
    <p:sldId id="328" r:id="rId7"/>
    <p:sldId id="339" r:id="rId8"/>
    <p:sldId id="340" r:id="rId9"/>
    <p:sldId id="341" r:id="rId10"/>
    <p:sldId id="342" r:id="rId11"/>
    <p:sldId id="343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00"/>
    <a:srgbClr val="006600"/>
    <a:srgbClr val="FFCC00"/>
    <a:srgbClr val="0000FF"/>
    <a:srgbClr val="CC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-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8799B23B-EC83-4686-B30A-512413B5E67A}" styleName="Светлый стиль 3 - акцент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9" autoAdjust="0"/>
    <p:restoredTop sz="98057" autoAdjust="0"/>
  </p:normalViewPr>
  <p:slideViewPr>
    <p:cSldViewPr>
      <p:cViewPr>
        <p:scale>
          <a:sx n="46" d="100"/>
          <a:sy n="46" d="100"/>
        </p:scale>
        <p:origin x="-1956" y="-5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06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7CA084-E035-4B6F-B373-EC8A19E6C0EF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7309FD-E530-4587-9606-29CE8ADAE33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81127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B9C770-33C3-42A4-8C0C-A2EC58ADE47A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667C49-1FF6-4D78-AE2E-6B6F5CD02ADB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98906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1CA6F5F-1C3F-452D-8062-A7C3D363103E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2047985-6DD2-4CA4-8186-EF6129AD880B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7128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9AAE1C-DA70-4642-B9E2-978F69423C85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6177F57-5FE1-4C29-8C6C-1FF27C549761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27855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A340D7B-2457-4103-92B1-CA159D07C035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0E2906C-A2EC-4243-8D45-D8F719AF8667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85285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344D11B-99F4-44AB-8AB7-8AF15FCA2274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4E059B-F546-44DB-B856-06F71C47A571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3778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C5395ED-F266-4355-894D-A9D3B0CD189D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DB470A-DF66-463C-994E-28CE2A662AF5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5577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25C9DB-AC08-40A0-90ED-46F1D3D538B2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BC4500-D638-4E6C-9BCF-83F4EAF40E83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56049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7B186C7-C533-4355-AF4E-8EA36CA2B008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40D904-3143-4600-90FE-B0F4B8B0B40E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02965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A3D1B2A-20CE-41D6-8EAD-9D891F0B479A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92F07FF-0151-4906-A68E-79D33F286E99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2796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B23CA36-1A9A-4235-9B52-14AF2E47AE77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57DFBE-C473-42D0-9648-44D3F825986B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11036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F19765D-1763-425A-AACC-FEDCDF83FF4D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EA97C4E-2F8A-40A4-9095-23225DB0FD41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73957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C6090F3C-F973-4B49-9DEE-B9E4546D2462}" type="datetimeFigureOut">
              <a:rPr lang="uk-UA" smtClean="0"/>
              <a:pPr>
                <a:defRPr/>
              </a:pPr>
              <a:t>24.11.2021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4936DA7-E5C7-4342-92E8-7820567F4A38}" type="slidenum">
              <a:rPr lang="uk-UA" smtClean="0"/>
              <a:pPr>
                <a:defRPr/>
              </a:pPr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73465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1756"/>
            <a:ext cx="1116124" cy="698622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60" descr="3D_2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00904"/>
            <a:ext cx="1295400" cy="1441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30034"/>
            <a:ext cx="3495454" cy="2187928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/Files/images/nformatika8/Розділ7_8к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2374" y="3389996"/>
            <a:ext cx="2667694" cy="34680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/Files/images/nformatika8/Розділ7_8кл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72752" y="2896606"/>
            <a:ext cx="2736304" cy="3468004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54" y="1700808"/>
            <a:ext cx="1408702" cy="18368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475656" y="188640"/>
            <a:ext cx="7560839" cy="3349005"/>
          </a:xfrm>
          <a:prstGeom prst="snip2DiagRect">
            <a:avLst/>
          </a:prstGeom>
          <a:gradFill flip="none" rotWithShape="1">
            <a:gsLst>
              <a:gs pos="0">
                <a:srgbClr val="CCFF66">
                  <a:shade val="30000"/>
                  <a:satMod val="115000"/>
                </a:srgbClr>
              </a:gs>
              <a:gs pos="23000">
                <a:srgbClr val="CCFF66">
                  <a:shade val="67500"/>
                  <a:satMod val="115000"/>
                  <a:lumMod val="23000"/>
                  <a:lumOff val="77000"/>
                </a:srgbClr>
              </a:gs>
              <a:gs pos="100000">
                <a:srgbClr val="CCFF66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  <a:ln>
            <a:solidFill>
              <a:schemeClr val="accent3">
                <a:lumMod val="60000"/>
                <a:lumOff val="40000"/>
              </a:schemeClr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soft" dir="tl">
              <a:rot lat="0" lon="0" rev="0"/>
            </a:lightRig>
          </a:scene3d>
          <a:sp3d>
            <a:bevelT w="139700" h="139700" prst="divot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uk-UA" sz="5500" b="1" dirty="0"/>
              <a:t>Створення та налагодження діаграм різного типу</a:t>
            </a:r>
            <a:endParaRPr lang="uk-UA" sz="55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pic>
        <p:nvPicPr>
          <p:cNvPr id="12290" name="Picture 2" descr="http://repetitor-excel.narod.ru/excel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4437112"/>
            <a:ext cx="1112497" cy="1112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repetitor-excel.narod.ru/excel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788000" y="4567749"/>
            <a:ext cx="1224136" cy="111249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dirty="0"/>
          </a:p>
        </p:txBody>
      </p:sp>
      <p:pic>
        <p:nvPicPr>
          <p:cNvPr id="25" name="Picture 2" descr="http://repetitor-excel.narod.ru/excel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393" y="96185"/>
            <a:ext cx="510778" cy="510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Типи діаграм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2769586" y="1772816"/>
            <a:ext cx="646058" cy="1137951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305174" y="1433352"/>
            <a:ext cx="2398905" cy="1578096"/>
            <a:chOff x="305174" y="1433352"/>
            <a:chExt cx="2398905" cy="1578096"/>
          </a:xfrm>
        </p:grpSpPr>
        <p:pic>
          <p:nvPicPr>
            <p:cNvPr id="20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617" y="1433352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305174" y="1751529"/>
              <a:ext cx="2398905" cy="1259919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Пелюсткова</a:t>
              </a:r>
              <a:r>
                <a:rPr lang="uk-UA" sz="2000" dirty="0" smtClean="0"/>
                <a:t> або </a:t>
              </a:r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сітчаста</a:t>
              </a:r>
              <a:r>
                <a:rPr lang="uk-UA" sz="2000" dirty="0" smtClean="0"/>
                <a:t> діаграми</a:t>
              </a:r>
              <a:endParaRPr lang="uk-UA" sz="2000" b="1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769586" y="1710438"/>
            <a:ext cx="5989196" cy="1200329"/>
            <a:chOff x="2769586" y="1710438"/>
            <a:chExt cx="5989196" cy="1200329"/>
          </a:xfrm>
        </p:grpSpPr>
        <p:sp>
          <p:nvSpPr>
            <p:cNvPr id="3" name="Блок-схема: сохраненные данные 2"/>
            <p:cNvSpPr/>
            <p:nvPr/>
          </p:nvSpPr>
          <p:spPr>
            <a:xfrm flipH="1">
              <a:off x="2769586" y="1710438"/>
              <a:ext cx="5989196" cy="1200329"/>
            </a:xfrm>
            <a:prstGeom prst="flowChartOnlineStorag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 prst="artDeco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uk-UA" dirty="0" smtClean="0"/>
            </a:p>
            <a:p>
              <a:pPr algn="ctr"/>
              <a:r>
                <a:rPr lang="uk-UA" dirty="0" smtClean="0"/>
                <a:t>за допомогою </a:t>
              </a:r>
              <a:r>
                <a:rPr lang="uk-UA" dirty="0"/>
                <a:t>пелюсткової діаграми можна порівняти загальні значення з кількох наборів </a:t>
              </a:r>
              <a:r>
                <a:rPr lang="uk-UA" dirty="0" smtClean="0"/>
                <a:t>даних</a:t>
              </a:r>
              <a:endParaRPr lang="uk-UA" dirty="0"/>
            </a:p>
          </p:txBody>
        </p:sp>
        <p:pic>
          <p:nvPicPr>
            <p:cNvPr id="22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2367" y="2033516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364933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, 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29" t="6471" b="9740"/>
          <a:stretch/>
        </p:blipFill>
        <p:spPr bwMode="auto">
          <a:xfrm>
            <a:off x="3444640" y="3147427"/>
            <a:ext cx="4943785" cy="27298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568" y="3385383"/>
            <a:ext cx="2280257" cy="20424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2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dirty="0"/>
          </a:p>
        </p:txBody>
      </p:sp>
      <p:pic>
        <p:nvPicPr>
          <p:cNvPr id="25" name="Picture 2" descr="http://repetitor-excel.narod.ru/excel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393" y="96185"/>
            <a:ext cx="510778" cy="510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Зміна властивостей складових діаграми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364933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, 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20520" y="1628800"/>
            <a:ext cx="8355936" cy="1328023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dirty="0"/>
              <a:t>Після створення діаграми її можна форматувати та змінювати </a:t>
            </a:r>
            <a:r>
              <a:rPr lang="uk-UA" i="1" dirty="0"/>
              <a:t>тип</a:t>
            </a:r>
            <a:r>
              <a:rPr lang="uk-UA" dirty="0"/>
              <a:t>, </a:t>
            </a:r>
            <a:r>
              <a:rPr lang="uk-UA" i="1" dirty="0"/>
              <a:t>джерело</a:t>
            </a:r>
            <a:r>
              <a:rPr lang="uk-UA" dirty="0"/>
              <a:t> даних, значення </a:t>
            </a:r>
            <a:r>
              <a:rPr lang="uk-UA" i="1" dirty="0"/>
              <a:t>параметрів</a:t>
            </a:r>
            <a:r>
              <a:rPr lang="uk-UA" dirty="0"/>
              <a:t> діаграми або місце </a:t>
            </a:r>
            <a:r>
              <a:rPr lang="uk-UA" i="1" dirty="0"/>
              <a:t>розміщення</a:t>
            </a:r>
            <a:r>
              <a:rPr lang="uk-UA" dirty="0"/>
              <a:t>.</a:t>
            </a:r>
          </a:p>
          <a:p>
            <a:pPr algn="ctr"/>
            <a:r>
              <a:rPr lang="uk-UA" dirty="0" smtClean="0"/>
              <a:t>Це </a:t>
            </a:r>
            <a:r>
              <a:rPr lang="uk-UA" dirty="0"/>
              <a:t>можна зробити за допомогою інструментів на вкладках </a:t>
            </a:r>
            <a:r>
              <a:rPr lang="uk-UA" b="1" i="1" dirty="0"/>
              <a:t>Конструктор</a:t>
            </a:r>
            <a:r>
              <a:rPr lang="uk-UA" dirty="0"/>
              <a:t> та </a:t>
            </a:r>
            <a:r>
              <a:rPr lang="uk-UA" b="1" i="1" dirty="0" smtClean="0"/>
              <a:t>Макет</a:t>
            </a:r>
            <a:endParaRPr lang="uk-UA" dirty="0"/>
          </a:p>
        </p:txBody>
      </p:sp>
      <p:pic>
        <p:nvPicPr>
          <p:cNvPr id="26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251" y="2089671"/>
            <a:ext cx="406279" cy="4062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38402" y="1999765"/>
            <a:ext cx="406279" cy="406279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520" y="3088382"/>
            <a:ext cx="8355936" cy="1173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74" y="4457596"/>
            <a:ext cx="8389093" cy="1246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8842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Як читати діаграму </a:t>
            </a:r>
            <a:r>
              <a:rPr lang="uk-UA" sz="2400" b="1" dirty="0">
                <a:solidFill>
                  <a:srgbClr val="FFFF00"/>
                </a:solidFill>
              </a:rPr>
              <a:t>на основі даних таблиці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520" y="1370654"/>
            <a:ext cx="8596382" cy="491374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3" name="TextBox 42"/>
          <p:cNvSpPr txBox="1"/>
          <p:nvPr/>
        </p:nvSpPr>
        <p:spPr>
          <a:xfrm>
            <a:off x="413257" y="1707898"/>
            <a:ext cx="8345526" cy="1428214"/>
          </a:xfrm>
          <a:prstGeom prst="flowChartTerminator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lvl="0" algn="ctr">
              <a:defRPr/>
            </a:pPr>
            <a:r>
              <a:rPr lang="uk-UA" sz="2000" dirty="0"/>
              <a:t>Щоб діаграму правильно інтерпретувати, вона має містити всі необхідні складові: </a:t>
            </a:r>
            <a:r>
              <a:rPr lang="uk-UA" sz="2000" b="1" i="1" dirty="0">
                <a:solidFill>
                  <a:schemeClr val="tx2">
                    <a:lumMod val="50000"/>
                  </a:schemeClr>
                </a:solidFill>
              </a:rPr>
              <a:t>назву діаграми, підпису на осях, легенду </a:t>
            </a:r>
            <a:r>
              <a:rPr lang="uk-UA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та </a:t>
            </a:r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</a:rPr>
              <a:t>підписи </a:t>
            </a:r>
            <a:r>
              <a:rPr lang="uk-UA" sz="2000" b="1" i="1" dirty="0">
                <a:solidFill>
                  <a:schemeClr val="tx2">
                    <a:lumMod val="50000"/>
                  </a:schemeClr>
                </a:solidFill>
              </a:rPr>
              <a:t>даних</a:t>
            </a:r>
            <a:endParaRPr lang="uk-UA" sz="2000" b="1" i="1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2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6" y="2052206"/>
            <a:ext cx="554171" cy="55417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52" y="2144919"/>
            <a:ext cx="554171" cy="55417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Штриховая стрелка вправо 23"/>
          <p:cNvSpPr/>
          <p:nvPr/>
        </p:nvSpPr>
        <p:spPr>
          <a:xfrm rot="5400000">
            <a:off x="4497423" y="1947980"/>
            <a:ext cx="250714" cy="2376264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355" y="3429000"/>
            <a:ext cx="5238750" cy="249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275861" y="3572138"/>
            <a:ext cx="3158787" cy="510778"/>
          </a:xfrm>
          <a:prstGeom prst="wedgeRoundRectCallout">
            <a:avLst>
              <a:gd name="adj1" fmla="val 81728"/>
              <a:gd name="adj2" fmla="val 161362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uk-UA" sz="2400" b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Джерело даних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923928" y="4082916"/>
            <a:ext cx="3499177" cy="162071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0988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24" grpId="0" animBg="1"/>
      <p:bldP spid="26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Як читати діаграму </a:t>
            </a:r>
            <a:r>
              <a:rPr lang="uk-UA" sz="2400" b="1" dirty="0">
                <a:solidFill>
                  <a:srgbClr val="FFFF00"/>
                </a:solidFill>
              </a:rPr>
              <a:t>на основі даних таблиці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0520" y="1370654"/>
            <a:ext cx="8596382" cy="491374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63500" dist="50800" dir="189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43" name="TextBox 42"/>
          <p:cNvSpPr txBox="1"/>
          <p:nvPr/>
        </p:nvSpPr>
        <p:spPr>
          <a:xfrm>
            <a:off x="413257" y="1707898"/>
            <a:ext cx="8345526" cy="1428214"/>
          </a:xfrm>
          <a:prstGeom prst="flowChartTerminator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uk-UA" sz="2000" dirty="0"/>
              <a:t>Щоб діаграму правильно інтерпретувати, вона має містити всі необхідні складові: </a:t>
            </a:r>
            <a:r>
              <a:rPr lang="uk-UA" sz="2000" b="1" i="1" dirty="0">
                <a:solidFill>
                  <a:schemeClr val="tx2">
                    <a:lumMod val="50000"/>
                  </a:schemeClr>
                </a:solidFill>
              </a:rPr>
              <a:t>назву діаграми, підпису на осях, легенду </a:t>
            </a:r>
            <a:r>
              <a:rPr lang="uk-UA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та </a:t>
            </a:r>
            <a:r>
              <a:rPr lang="uk-UA" sz="2000" b="1" i="1" dirty="0">
                <a:solidFill>
                  <a:schemeClr val="tx2">
                    <a:lumMod val="50000"/>
                  </a:schemeClr>
                </a:solidFill>
              </a:rPr>
              <a:t>підписи </a:t>
            </a:r>
            <a:r>
              <a:rPr lang="uk-UA" sz="2000" b="1" i="1" dirty="0" smtClean="0">
                <a:solidFill>
                  <a:schemeClr val="tx2">
                    <a:lumMod val="50000"/>
                  </a:schemeClr>
                </a:solidFill>
              </a:rPr>
              <a:t>даних</a:t>
            </a:r>
            <a:endParaRPr lang="uk-UA" sz="2000" b="1" i="1" kern="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22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76" y="2052206"/>
            <a:ext cx="554171" cy="55417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1952" y="2144919"/>
            <a:ext cx="554171" cy="554171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226272"/>
            <a:ext cx="4072959" cy="29254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948263" y="3367826"/>
            <a:ext cx="1810520" cy="374571"/>
          </a:xfrm>
          <a:prstGeom prst="wedgeRoundRectCallout">
            <a:avLst>
              <a:gd name="adj1" fmla="val -116466"/>
              <a:gd name="adj2" fmla="val -34815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uk-UA" sz="1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Назва діаграми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123136" y="3900643"/>
            <a:ext cx="1460774" cy="374571"/>
          </a:xfrm>
          <a:prstGeom prst="wedgeRoundRectCallout">
            <a:avLst>
              <a:gd name="adj1" fmla="val -122072"/>
              <a:gd name="adj2" fmla="val 99998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1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Легенда</a:t>
            </a:r>
            <a:endParaRPr lang="uk-UA" sz="1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3137" y="4486217"/>
            <a:ext cx="1460774" cy="374571"/>
          </a:xfrm>
          <a:prstGeom prst="wedgeRoundRectCallout">
            <a:avLst>
              <a:gd name="adj1" fmla="val -190274"/>
              <a:gd name="adj2" fmla="val 114572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1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Категорії</a:t>
            </a:r>
            <a:endParaRPr lang="uk-UA" sz="1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66954" y="5192855"/>
            <a:ext cx="2091829" cy="646986"/>
          </a:xfrm>
          <a:prstGeom prst="wedgeRoundRectCallout">
            <a:avLst>
              <a:gd name="adj1" fmla="val -114010"/>
              <a:gd name="adj2" fmla="val 72716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uk-UA" sz="1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Підписи на горизонтальній </a:t>
            </a:r>
            <a:r>
              <a:rPr lang="uk-UA" sz="1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осі</a:t>
            </a:r>
            <a:endParaRPr lang="uk-UA" sz="1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57876" y="3261469"/>
            <a:ext cx="1737859" cy="374571"/>
          </a:xfrm>
          <a:prstGeom prst="wedgeRoundRectCallout">
            <a:avLst>
              <a:gd name="adj1" fmla="val 83336"/>
              <a:gd name="adj2" fmla="val 166350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uk-UA" sz="1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Значення </a:t>
            </a:r>
            <a:r>
              <a:rPr lang="uk-UA" sz="1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даних</a:t>
            </a:r>
            <a:endParaRPr lang="uk-UA" sz="1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3835" y="4266967"/>
            <a:ext cx="1737859" cy="646986"/>
          </a:xfrm>
          <a:prstGeom prst="wedgeRoundRectCallout">
            <a:avLst>
              <a:gd name="adj1" fmla="val 106110"/>
              <a:gd name="adj2" fmla="val 30386"/>
              <a:gd name="adj3" fmla="val 16667"/>
            </a:avLst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uk-UA" sz="1600" b="1" i="1" kern="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Підписи значень </a:t>
            </a:r>
            <a:r>
              <a:rPr lang="uk-UA" sz="1600" b="1" i="1" kern="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даних</a:t>
            </a:r>
            <a:endParaRPr lang="uk-UA" sz="1600" b="1" i="1" kern="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4" name="Штриховая стрелка вправо 23"/>
          <p:cNvSpPr/>
          <p:nvPr/>
        </p:nvSpPr>
        <p:spPr>
          <a:xfrm rot="5400000">
            <a:off x="4497423" y="1947980"/>
            <a:ext cx="250714" cy="2376264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7513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20520" y="1370654"/>
            <a:ext cx="8596382" cy="491374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pic>
        <p:nvPicPr>
          <p:cNvPr id="25" name="Picture 2" descr="http://repetitor-excel.narod.ru/excel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393" y="96185"/>
            <a:ext cx="510778" cy="510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</a:rPr>
              <a:t>Який тип діаграми обрати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Блок-схема: подготовка 1"/>
          <p:cNvSpPr/>
          <p:nvPr/>
        </p:nvSpPr>
        <p:spPr>
          <a:xfrm>
            <a:off x="320520" y="1628800"/>
            <a:ext cx="8596382" cy="923330"/>
          </a:xfrm>
          <a:prstGeom prst="flowChartPreparation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dirty="0"/>
              <a:t>У табличному процесорі </a:t>
            </a:r>
            <a:r>
              <a:rPr lang="uk-UA" dirty="0" smtClean="0"/>
              <a:t>обрати </a:t>
            </a:r>
            <a:r>
              <a:rPr lang="uk-UA" dirty="0"/>
              <a:t>тип діаграми для виділених даних можна на вкладці </a:t>
            </a:r>
            <a:r>
              <a:rPr lang="uk-UA" b="1" i="1" dirty="0"/>
              <a:t>Вставлення </a:t>
            </a:r>
            <a:r>
              <a:rPr lang="uk-UA" dirty="0"/>
              <a:t>в групах </a:t>
            </a:r>
            <a:r>
              <a:rPr lang="uk-UA" b="1" i="1" dirty="0"/>
              <a:t>Діаграми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521" y="2641235"/>
            <a:ext cx="8210502" cy="1291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17" y="1873197"/>
            <a:ext cx="390567" cy="390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574" y="1873197"/>
            <a:ext cx="390567" cy="390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538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320520" y="1370654"/>
            <a:ext cx="8596382" cy="4913746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>
                <a:solidFill>
                  <a:srgbClr val="FFFF00"/>
                </a:solidFill>
              </a:rPr>
              <a:t>Який тип діаграми обрати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Блок-схема: подготовка 1"/>
          <p:cNvSpPr/>
          <p:nvPr/>
        </p:nvSpPr>
        <p:spPr>
          <a:xfrm>
            <a:off x="320520" y="1628800"/>
            <a:ext cx="8596382" cy="923330"/>
          </a:xfrm>
          <a:prstGeom prst="flowChartPreparation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uk-UA" dirty="0"/>
              <a:t>У табличному процесорі </a:t>
            </a:r>
            <a:r>
              <a:rPr lang="uk-UA" dirty="0" smtClean="0"/>
              <a:t>обрати </a:t>
            </a:r>
            <a:r>
              <a:rPr lang="uk-UA" dirty="0"/>
              <a:t>тип діаграми для виділених даних можна на вкладці </a:t>
            </a:r>
            <a:r>
              <a:rPr lang="uk-UA" b="1" i="1" dirty="0"/>
              <a:t>Вставлення </a:t>
            </a:r>
            <a:r>
              <a:rPr lang="uk-UA" dirty="0"/>
              <a:t>в групах </a:t>
            </a:r>
            <a:r>
              <a:rPr lang="uk-UA" b="1" i="1" dirty="0"/>
              <a:t>Діаграми</a:t>
            </a:r>
            <a:endParaRPr lang="uk-UA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4022" y="2528009"/>
            <a:ext cx="5400675" cy="36861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417" y="1873197"/>
            <a:ext cx="390567" cy="390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6" descr="Результат пошуку зображень за запитом &quot;кнопка&quot;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574" y="1873197"/>
            <a:ext cx="390567" cy="390567"/>
          </a:xfrm>
          <a:prstGeom prst="rect">
            <a:avLst/>
          </a:prstGeom>
          <a:noFill/>
          <a:effectLst>
            <a:softEdge rad="63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8916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7868" y="6034418"/>
            <a:ext cx="8986131" cy="733663"/>
          </a:xfrm>
          <a:prstGeom prst="left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uk-UA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714349" y="6237123"/>
            <a:ext cx="767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pc="1900" dirty="0" smtClean="0">
                <a:solidFill>
                  <a:srgbClr val="0070C0"/>
                </a:solidFill>
              </a:rPr>
              <a:t>Електронні таблиці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98466" y="980728"/>
            <a:ext cx="1704933" cy="733663"/>
          </a:xfrm>
          <a:prstGeom prst="leftRightArrow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spc="-150" dirty="0" smtClean="0">
                <a:solidFill>
                  <a:srgbClr val="002060"/>
                </a:solidFill>
              </a:rPr>
              <a:t>Вивчаємо</a:t>
            </a:r>
            <a:endParaRPr lang="uk-UA" b="1" spc="-150" dirty="0">
              <a:solidFill>
                <a:srgbClr val="002060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305174" y="692696"/>
            <a:ext cx="8611728" cy="612934"/>
          </a:xfrm>
          <a:prstGeom prst="downArrowCallou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defTabSz="933450">
              <a:spcBef>
                <a:spcPct val="0"/>
              </a:spcBef>
            </a:pPr>
            <a:r>
              <a:rPr lang="uk-UA" sz="2000" b="1" dirty="0" smtClean="0"/>
              <a:t>Електронна таблиця </a:t>
            </a:r>
            <a:r>
              <a:rPr lang="en-US" sz="2000" b="1" spc="600" dirty="0" smtClean="0">
                <a:solidFill>
                  <a:srgbClr val="002060"/>
                </a:solidFill>
                <a:sym typeface="Wingdings" pitchFamily="2" charset="2"/>
              </a:rPr>
              <a:t></a:t>
            </a:r>
            <a:r>
              <a:rPr lang="en-US" sz="2000" b="1" dirty="0" smtClean="0">
                <a:sym typeface="Wingdings" pitchFamily="2" charset="2"/>
              </a:rPr>
              <a:t> </a:t>
            </a:r>
            <a:r>
              <a:rPr lang="uk-UA" sz="2000" b="1" dirty="0" smtClean="0">
                <a:sym typeface="Wingdings" pitchFamily="2" charset="2"/>
              </a:rPr>
              <a:t>Табличний процесор</a:t>
            </a:r>
            <a:endParaRPr lang="uk-UA" sz="2000" b="1" dirty="0">
              <a:solidFill>
                <a:srgbClr val="000066"/>
              </a:solidFill>
            </a:endParaRPr>
          </a:p>
        </p:txBody>
      </p:sp>
      <p:pic>
        <p:nvPicPr>
          <p:cNvPr id="25" name="Picture 2" descr="http://repetitor-excel.narod.ru/excel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3393" y="96185"/>
            <a:ext cx="510778" cy="510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Типи діаграм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2769586" y="1839259"/>
            <a:ext cx="646058" cy="1288773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305174" y="1433352"/>
            <a:ext cx="2398905" cy="1850511"/>
            <a:chOff x="305174" y="1433352"/>
            <a:chExt cx="2398905" cy="1850511"/>
          </a:xfrm>
        </p:grpSpPr>
        <p:pic>
          <p:nvPicPr>
            <p:cNvPr id="20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617" y="1433352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305174" y="1751529"/>
              <a:ext cx="2398905" cy="1532334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2400" b="1" spc="300" dirty="0">
                  <a:solidFill>
                    <a:schemeClr val="tx2">
                      <a:lumMod val="50000"/>
                    </a:schemeClr>
                  </a:solidFill>
                </a:rPr>
                <a:t>Стовпчаста</a:t>
              </a:r>
              <a:r>
                <a:rPr lang="uk-UA" sz="2400" spc="300" dirty="0"/>
                <a:t> </a:t>
              </a:r>
              <a:r>
                <a:rPr lang="uk-UA" sz="2000" dirty="0"/>
                <a:t>діаграма (вертикальна </a:t>
              </a:r>
              <a:r>
                <a:rPr lang="uk-UA" sz="2000" b="1" dirty="0"/>
                <a:t>гістограма</a:t>
              </a:r>
              <a:r>
                <a:rPr lang="uk-UA" sz="2000" dirty="0"/>
                <a:t>) </a:t>
              </a:r>
            </a:p>
          </p:txBody>
        </p: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2892" y="3286364"/>
            <a:ext cx="4945890" cy="25217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>
            <a:off x="2769586" y="1710438"/>
            <a:ext cx="5989196" cy="1477328"/>
            <a:chOff x="2769586" y="1710438"/>
            <a:chExt cx="5989196" cy="1477328"/>
          </a:xfrm>
        </p:grpSpPr>
        <p:sp>
          <p:nvSpPr>
            <p:cNvPr id="3" name="Блок-схема: сохраненные данные 2"/>
            <p:cNvSpPr/>
            <p:nvPr/>
          </p:nvSpPr>
          <p:spPr>
            <a:xfrm flipH="1">
              <a:off x="2769586" y="1710438"/>
              <a:ext cx="5989196" cy="1477328"/>
            </a:xfrm>
            <a:prstGeom prst="flowChartOnlineStorag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 prst="artDeco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dirty="0"/>
                <a:t>демонструє зміну даних за певний період часу й ілюструє співвідношення окремих значень даних. Категорії розташовуються вздовж горизонталі, а значення – вздовж вертикалі.</a:t>
              </a:r>
            </a:p>
          </p:txBody>
        </p:sp>
        <p:pic>
          <p:nvPicPr>
            <p:cNvPr id="22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1339" y="2172016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848" y="3716168"/>
            <a:ext cx="3088721" cy="14539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2179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Типи діаграм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2769586" y="1839259"/>
            <a:ext cx="646058" cy="1288773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305174" y="1433352"/>
            <a:ext cx="2398905" cy="1850511"/>
            <a:chOff x="305174" y="1433352"/>
            <a:chExt cx="2398905" cy="1850511"/>
          </a:xfrm>
        </p:grpSpPr>
        <p:pic>
          <p:nvPicPr>
            <p:cNvPr id="20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617" y="1433352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305174" y="1751529"/>
              <a:ext cx="2398905" cy="1532334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Лінійчата </a:t>
              </a:r>
              <a:r>
                <a:rPr lang="uk-UA" sz="2000" dirty="0"/>
                <a:t>діаграма (горизонтальна </a:t>
              </a:r>
              <a:r>
                <a:rPr lang="uk-UA" sz="2000" b="1" dirty="0" smtClean="0"/>
                <a:t>гістограма)</a:t>
              </a:r>
              <a:endParaRPr lang="uk-UA" sz="2000" b="1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769586" y="1710438"/>
            <a:ext cx="5989196" cy="1477328"/>
            <a:chOff x="2769586" y="1710438"/>
            <a:chExt cx="5989196" cy="1477328"/>
          </a:xfrm>
        </p:grpSpPr>
        <p:sp>
          <p:nvSpPr>
            <p:cNvPr id="3" name="Блок-схема: сохраненные данные 2"/>
            <p:cNvSpPr/>
            <p:nvPr/>
          </p:nvSpPr>
          <p:spPr>
            <a:xfrm flipH="1">
              <a:off x="2769586" y="1710438"/>
              <a:ext cx="5989196" cy="1477328"/>
            </a:xfrm>
            <a:prstGeom prst="flowChartOnlineStorag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 prst="artDeco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uk-UA" dirty="0" smtClean="0"/>
            </a:p>
            <a:p>
              <a:pPr algn="ctr"/>
              <a:r>
                <a:rPr lang="uk-UA" dirty="0" smtClean="0"/>
                <a:t>відображає </a:t>
              </a:r>
              <a:r>
                <a:rPr lang="uk-UA" dirty="0"/>
                <a:t>співвідношення окремих компонентів. Категорії розташовані вздовж горизонталі, а значення – вздовж </a:t>
              </a:r>
              <a:r>
                <a:rPr lang="uk-UA" dirty="0" smtClean="0"/>
                <a:t>вертикалі</a:t>
              </a:r>
              <a:endParaRPr lang="uk-UA" dirty="0"/>
            </a:p>
          </p:txBody>
        </p:sp>
        <p:pic>
          <p:nvPicPr>
            <p:cNvPr id="22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1339" y="2172016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72" y="3697435"/>
            <a:ext cx="3402731" cy="16110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9907" y="3221925"/>
            <a:ext cx="4681000" cy="28124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52515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7868" y="6034418"/>
            <a:ext cx="8986131" cy="733663"/>
          </a:xfrm>
          <a:prstGeom prst="leftRight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endParaRPr lang="uk-UA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714349" y="6237123"/>
            <a:ext cx="7674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spc="1900" dirty="0" smtClean="0">
                <a:solidFill>
                  <a:srgbClr val="0070C0"/>
                </a:solidFill>
              </a:rPr>
              <a:t>Електронні таблиці</a:t>
            </a:r>
            <a:endParaRPr lang="uk-UA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798466" y="980728"/>
            <a:ext cx="1704933" cy="733663"/>
          </a:xfrm>
          <a:prstGeom prst="leftRightArrow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b="1" spc="-150" dirty="0" smtClean="0">
                <a:solidFill>
                  <a:srgbClr val="002060"/>
                </a:solidFill>
              </a:rPr>
              <a:t>Вивчаємо</a:t>
            </a:r>
            <a:endParaRPr lang="uk-UA" b="1" spc="-150" dirty="0">
              <a:solidFill>
                <a:srgbClr val="002060"/>
              </a:solidFill>
            </a:endParaRPr>
          </a:p>
        </p:txBody>
      </p:sp>
      <p:sp>
        <p:nvSpPr>
          <p:cNvPr id="8" name="Выноска со стрелкой вниз 7"/>
          <p:cNvSpPr/>
          <p:nvPr/>
        </p:nvSpPr>
        <p:spPr>
          <a:xfrm>
            <a:off x="305174" y="692696"/>
            <a:ext cx="8611728" cy="612934"/>
          </a:xfrm>
          <a:prstGeom prst="downArrowCallout">
            <a:avLst/>
          </a:prstGeom>
          <a:effectLst>
            <a:innerShdw blurRad="63500" dist="50800" dir="18900000">
              <a:prstClr val="black">
                <a:alpha val="50000"/>
              </a:prstClr>
            </a:innerShdw>
            <a:reflection blurRad="6350" stA="50000" endA="300" endPos="38500" dist="50800" dir="5400000" sy="-100000" algn="bl" rotWithShape="0"/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algn="ctr" defTabSz="933450">
              <a:spcBef>
                <a:spcPct val="0"/>
              </a:spcBef>
            </a:pPr>
            <a:r>
              <a:rPr lang="uk-UA" sz="2000" b="1" dirty="0" smtClean="0"/>
              <a:t>Електронна таблиця </a:t>
            </a:r>
            <a:r>
              <a:rPr lang="en-US" sz="2000" b="1" spc="600" dirty="0" smtClean="0">
                <a:solidFill>
                  <a:srgbClr val="002060"/>
                </a:solidFill>
                <a:sym typeface="Wingdings" pitchFamily="2" charset="2"/>
              </a:rPr>
              <a:t></a:t>
            </a:r>
            <a:r>
              <a:rPr lang="en-US" sz="2000" b="1" dirty="0" smtClean="0">
                <a:sym typeface="Wingdings" pitchFamily="2" charset="2"/>
              </a:rPr>
              <a:t> </a:t>
            </a:r>
            <a:r>
              <a:rPr lang="uk-UA" sz="2000" b="1" dirty="0" smtClean="0">
                <a:sym typeface="Wingdings" pitchFamily="2" charset="2"/>
              </a:rPr>
              <a:t>Табличний процесор</a:t>
            </a:r>
            <a:endParaRPr lang="uk-UA" sz="2000" b="1" dirty="0">
              <a:solidFill>
                <a:srgbClr val="000066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Типи діаграм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2769586" y="1839259"/>
            <a:ext cx="646058" cy="1288773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305174" y="1433352"/>
            <a:ext cx="2398905" cy="1646200"/>
            <a:chOff x="305174" y="1433352"/>
            <a:chExt cx="2398905" cy="1646200"/>
          </a:xfrm>
        </p:grpSpPr>
        <p:pic>
          <p:nvPicPr>
            <p:cNvPr id="20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617" y="1433352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305174" y="1751529"/>
              <a:ext cx="2398905" cy="1328023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Кругова</a:t>
              </a:r>
              <a:r>
                <a:rPr lang="uk-UA" sz="2400" dirty="0" smtClean="0"/>
                <a:t> або </a:t>
              </a:r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секторна</a:t>
              </a:r>
              <a:r>
                <a:rPr lang="uk-UA" sz="2400" dirty="0" smtClean="0"/>
                <a:t> </a:t>
              </a:r>
              <a:r>
                <a:rPr lang="uk-UA" sz="2400" dirty="0"/>
                <a:t>діаграми </a:t>
              </a:r>
              <a:endParaRPr lang="uk-UA" sz="2000" b="1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769586" y="1710438"/>
            <a:ext cx="5989196" cy="1477328"/>
            <a:chOff x="2769586" y="1710438"/>
            <a:chExt cx="5989196" cy="1477328"/>
          </a:xfrm>
        </p:grpSpPr>
        <p:sp>
          <p:nvSpPr>
            <p:cNvPr id="3" name="Блок-схема: сохраненные данные 2"/>
            <p:cNvSpPr/>
            <p:nvPr/>
          </p:nvSpPr>
          <p:spPr>
            <a:xfrm flipH="1">
              <a:off x="2769586" y="1710438"/>
              <a:ext cx="5989196" cy="1477328"/>
            </a:xfrm>
            <a:prstGeom prst="flowChartOnlineStorag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 prst="artDeco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endParaRPr lang="uk-UA" dirty="0" smtClean="0"/>
            </a:p>
            <a:p>
              <a:pPr algn="ctr"/>
              <a:r>
                <a:rPr lang="uk-UA" dirty="0" smtClean="0"/>
                <a:t>діаграми </a:t>
              </a:r>
              <a:r>
                <a:rPr lang="uk-UA" dirty="0"/>
                <a:t>ілюструють як абсолютну величину кожного елемента ряду даних, так і його внесок у загальну суму</a:t>
              </a:r>
            </a:p>
          </p:txBody>
        </p:sp>
        <p:pic>
          <p:nvPicPr>
            <p:cNvPr id="22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1339" y="2172016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364933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, 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0933" y="3251415"/>
            <a:ext cx="3852460" cy="26978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174" y="3820417"/>
            <a:ext cx="3946204" cy="89898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6702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Нижний колонтитул 1"/>
          <p:cNvSpPr txBox="1">
            <a:spLocks/>
          </p:cNvSpPr>
          <p:nvPr/>
        </p:nvSpPr>
        <p:spPr>
          <a:xfrm>
            <a:off x="3491880" y="62844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sp>
        <p:nvSpPr>
          <p:cNvPr id="18" name="Нижний колонтитул 1"/>
          <p:cNvSpPr txBox="1">
            <a:spLocks/>
          </p:cNvSpPr>
          <p:nvPr/>
        </p:nvSpPr>
        <p:spPr>
          <a:xfrm>
            <a:off x="3707904" y="618204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1050" dirty="0" smtClean="0">
                <a:solidFill>
                  <a:schemeClr val="tx2">
                    <a:lumMod val="25000"/>
                    <a:lumOff val="75000"/>
                  </a:schemeClr>
                </a:solidFill>
              </a:rPr>
              <a:t>Чашук О.Ф., вчитель інформатики ЗОШ№23, Луцьк</a:t>
            </a:r>
            <a:endParaRPr lang="uk-UA" sz="1050" dirty="0">
              <a:solidFill>
                <a:schemeClr val="tx2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8466" y="5170146"/>
            <a:ext cx="1704613" cy="1066977"/>
          </a:xfrm>
          <a:prstGeom prst="rect">
            <a:avLst/>
          </a:prstGeom>
          <a:noFill/>
          <a:effectLst>
            <a:glow rad="228600">
              <a:schemeClr val="accent5">
                <a:satMod val="175000"/>
                <a:alpha val="40000"/>
              </a:schemeClr>
            </a:glow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кругленный прямоугольник 6"/>
          <p:cNvSpPr/>
          <p:nvPr/>
        </p:nvSpPr>
        <p:spPr>
          <a:xfrm>
            <a:off x="125753" y="1335069"/>
            <a:ext cx="8759034" cy="4811394"/>
          </a:xfrm>
          <a:prstGeom prst="roundRect">
            <a:avLst/>
          </a:prstGeom>
          <a:gradFill flip="none"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 scaled="0"/>
            <a:tileRect/>
          </a:gradFill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994007" y="96185"/>
            <a:ext cx="7155986" cy="510778"/>
          </a:xfrm>
          <a:prstGeom prst="roundRect">
            <a:avLst/>
          </a:prstGeom>
          <a:effectLst>
            <a:outerShdw blurRad="40000" dist="23000" dir="5400000" rotWithShape="0">
              <a:srgbClr val="000000">
                <a:alpha val="35000"/>
              </a:srgbClr>
            </a:outerShdw>
            <a:reflection blurRad="6350" stA="50000" endA="300" endPos="90000" dir="5400000" sy="-100000" algn="bl" rotWithShape="0"/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FFFF00"/>
                </a:solidFill>
              </a:rPr>
              <a:t>Типи діаграм</a:t>
            </a:r>
            <a:endParaRPr lang="uk-UA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Штриховая стрелка вправо 18"/>
          <p:cNvSpPr/>
          <p:nvPr/>
        </p:nvSpPr>
        <p:spPr>
          <a:xfrm>
            <a:off x="2769586" y="1772816"/>
            <a:ext cx="646058" cy="794508"/>
          </a:xfrm>
          <a:prstGeom prst="stripedRightArrow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5" name="Группа 4"/>
          <p:cNvGrpSpPr/>
          <p:nvPr/>
        </p:nvGrpSpPr>
        <p:grpSpPr>
          <a:xfrm>
            <a:off x="305174" y="1433352"/>
            <a:ext cx="2398905" cy="1237578"/>
            <a:chOff x="305174" y="1433352"/>
            <a:chExt cx="2398905" cy="1237578"/>
          </a:xfrm>
        </p:grpSpPr>
        <p:pic>
          <p:nvPicPr>
            <p:cNvPr id="20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03617" y="1433352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305174" y="1751529"/>
              <a:ext cx="2398905" cy="919401"/>
            </a:xfrm>
            <a:prstGeom prst="roundRect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sz="2400" b="1" spc="300" dirty="0" smtClean="0">
                  <a:solidFill>
                    <a:schemeClr val="tx2">
                      <a:lumMod val="50000"/>
                    </a:schemeClr>
                  </a:solidFill>
                </a:rPr>
                <a:t>Графік</a:t>
              </a:r>
              <a:r>
                <a:rPr lang="uk-UA" sz="2400" dirty="0" smtClean="0"/>
                <a:t> діаграми</a:t>
              </a:r>
              <a:endParaRPr lang="uk-UA" sz="2000" b="1" dirty="0"/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2769586" y="1710438"/>
            <a:ext cx="5989196" cy="923330"/>
            <a:chOff x="2769586" y="1710438"/>
            <a:chExt cx="5989196" cy="923330"/>
          </a:xfrm>
        </p:grpSpPr>
        <p:sp>
          <p:nvSpPr>
            <p:cNvPr id="3" name="Блок-схема: сохраненные данные 2"/>
            <p:cNvSpPr/>
            <p:nvPr/>
          </p:nvSpPr>
          <p:spPr>
            <a:xfrm flipH="1">
              <a:off x="2769586" y="1710438"/>
              <a:ext cx="5989196" cy="923330"/>
            </a:xfrm>
            <a:prstGeom prst="flowChartOnlineStorage">
              <a:avLst/>
            </a:prstGeom>
            <a:ln>
              <a:noFill/>
            </a:ln>
            <a:effectLst/>
            <a:scene3d>
              <a:camera prst="orthographicFront">
                <a:rot lat="0" lon="0" rev="0"/>
              </a:camera>
              <a:lightRig rig="chilly" dir="t">
                <a:rot lat="0" lon="0" rev="18480000"/>
              </a:lightRig>
            </a:scene3d>
            <a:sp3d prstMaterial="clear">
              <a:bevelT h="63500" prst="artDeco"/>
            </a:sp3d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/>
              <a:r>
                <a:rPr lang="uk-UA" dirty="0" smtClean="0"/>
                <a:t>на діаграмах </a:t>
              </a:r>
              <a:r>
                <a:rPr lang="uk-UA" dirty="0"/>
                <a:t>такого типу відображаються тенденції зміни даних за однакові проміжки </a:t>
              </a:r>
              <a:r>
                <a:rPr lang="uk-UA" dirty="0" smtClean="0"/>
                <a:t>часу</a:t>
              </a:r>
              <a:endParaRPr lang="uk-UA" dirty="0"/>
            </a:p>
          </p:txBody>
        </p:sp>
        <p:pic>
          <p:nvPicPr>
            <p:cNvPr id="22" name="Picture 6" descr="Результат пошуку зображень за запитом &quot;кнопка&quot;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11339" y="1895017"/>
              <a:ext cx="554171" cy="554171"/>
            </a:xfrm>
            <a:prstGeom prst="rect">
              <a:avLst/>
            </a:prstGeom>
            <a:noFill/>
            <a:effectLst>
              <a:softEdge rad="63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Прямоугольник 11"/>
          <p:cNvSpPr/>
          <p:nvPr/>
        </p:nvSpPr>
        <p:spPr>
          <a:xfrm>
            <a:off x="2364933" y="4077072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dirty="0"/>
              <a:t>, 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60179"/>
            <a:ext cx="3724275" cy="7239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4460" y="3070041"/>
            <a:ext cx="4591050" cy="27527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711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1349</TotalTime>
  <Words>499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Chashuk</dc:creator>
  <cp:lastModifiedBy>Nata</cp:lastModifiedBy>
  <cp:revision>265</cp:revision>
  <dcterms:created xsi:type="dcterms:W3CDTF">2012-10-14T10:43:12Z</dcterms:created>
  <dcterms:modified xsi:type="dcterms:W3CDTF">2021-11-24T19:45:44Z</dcterms:modified>
</cp:coreProperties>
</file>